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502" r:id="rId2"/>
    <p:sldId id="503" r:id="rId3"/>
    <p:sldId id="504" r:id="rId4"/>
    <p:sldId id="507" r:id="rId5"/>
    <p:sldId id="508" r:id="rId6"/>
    <p:sldId id="509" r:id="rId7"/>
    <p:sldId id="505" r:id="rId8"/>
    <p:sldId id="510" r:id="rId9"/>
    <p:sldId id="513" r:id="rId10"/>
    <p:sldId id="514" r:id="rId11"/>
    <p:sldId id="515" r:id="rId12"/>
    <p:sldId id="516" r:id="rId13"/>
    <p:sldId id="517" r:id="rId14"/>
    <p:sldId id="518" r:id="rId15"/>
    <p:sldId id="519" r:id="rId16"/>
  </p:sldIdLst>
  <p:sldSz cx="9144000" cy="6858000" type="screen4x3"/>
  <p:notesSz cx="7010400" cy="9296400"/>
  <p:custDataLst>
    <p:tags r:id="rId19"/>
  </p:custDataLst>
  <p:defaultTextStyle>
    <a:defPPr>
      <a:defRPr lang="en-CA"/>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240">
          <p15:clr>
            <a:srgbClr val="A4A3A4"/>
          </p15:clr>
        </p15:guide>
      </p15:sldGuideLst>
    </p:ext>
    <p:ext uri="{2D200454-40CA-4A62-9FC3-DE9A4176ACB9}">
      <p15:notesGuideLst xmlns:p15="http://schemas.microsoft.com/office/powerpoint/2012/main">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66CCFF"/>
    <a:srgbClr val="33CCFF"/>
    <a:srgbClr val="0000DE"/>
    <a:srgbClr val="000099"/>
    <a:srgbClr val="0035DE"/>
    <a:srgbClr val="96969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77" autoAdjust="0"/>
    <p:restoredTop sz="93029" autoAdjust="0"/>
  </p:normalViewPr>
  <p:slideViewPr>
    <p:cSldViewPr snapToObjects="1">
      <p:cViewPr varScale="1">
        <p:scale>
          <a:sx n="68" d="100"/>
          <a:sy n="68" d="100"/>
        </p:scale>
        <p:origin x="804" y="48"/>
      </p:cViewPr>
      <p:guideLst>
        <p:guide orient="horz" pos="720"/>
        <p:guide pos="240"/>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75" d="100"/>
          <a:sy n="75" d="100"/>
        </p:scale>
        <p:origin x="-3252" y="-342"/>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3040063" cy="465138"/>
          </a:xfrm>
          <a:prstGeom prst="rect">
            <a:avLst/>
          </a:prstGeom>
          <a:noFill/>
          <a:ln w="9525">
            <a:noFill/>
            <a:miter lim="800000"/>
            <a:headEnd/>
            <a:tailEnd/>
          </a:ln>
          <a:effectLst/>
        </p:spPr>
        <p:txBody>
          <a:bodyPr vert="horz" wrap="square" lIns="92365" tIns="46182" rIns="92365" bIns="46182" numCol="1" anchor="t" anchorCtr="0" compatLnSpc="1">
            <a:prstTxWarp prst="textNoShape">
              <a:avLst/>
            </a:prstTxWarp>
          </a:bodyPr>
          <a:lstStyle>
            <a:lvl1pPr defTabSz="923925">
              <a:lnSpc>
                <a:spcPct val="100000"/>
              </a:lnSpc>
              <a:spcAft>
                <a:spcPct val="0"/>
              </a:spcAft>
              <a:defRPr sz="1200">
                <a:latin typeface="Arial" charset="0"/>
              </a:defRPr>
            </a:lvl1pPr>
          </a:lstStyle>
          <a:p>
            <a:pPr>
              <a:defRPr/>
            </a:pPr>
            <a:endParaRPr lang="en-CA"/>
          </a:p>
        </p:txBody>
      </p:sp>
      <p:sp>
        <p:nvSpPr>
          <p:cNvPr id="190467" name="Rectangle 3"/>
          <p:cNvSpPr>
            <a:spLocks noGrp="1" noChangeArrowheads="1"/>
          </p:cNvSpPr>
          <p:nvPr>
            <p:ph type="dt" sz="quarter" idx="1"/>
          </p:nvPr>
        </p:nvSpPr>
        <p:spPr bwMode="auto">
          <a:xfrm>
            <a:off x="3968750" y="0"/>
            <a:ext cx="3040063" cy="465138"/>
          </a:xfrm>
          <a:prstGeom prst="rect">
            <a:avLst/>
          </a:prstGeom>
          <a:noFill/>
          <a:ln w="9525">
            <a:noFill/>
            <a:miter lim="800000"/>
            <a:headEnd/>
            <a:tailEnd/>
          </a:ln>
          <a:effectLst/>
        </p:spPr>
        <p:txBody>
          <a:bodyPr vert="horz" wrap="square" lIns="92365" tIns="46182" rIns="92365" bIns="46182" numCol="1" anchor="t" anchorCtr="0" compatLnSpc="1">
            <a:prstTxWarp prst="textNoShape">
              <a:avLst/>
            </a:prstTxWarp>
          </a:bodyPr>
          <a:lstStyle>
            <a:lvl1pPr algn="r" defTabSz="923925">
              <a:lnSpc>
                <a:spcPct val="100000"/>
              </a:lnSpc>
              <a:spcAft>
                <a:spcPct val="0"/>
              </a:spcAft>
              <a:defRPr sz="1200">
                <a:latin typeface="Arial" charset="0"/>
              </a:defRPr>
            </a:lvl1pPr>
          </a:lstStyle>
          <a:p>
            <a:pPr>
              <a:defRPr/>
            </a:pPr>
            <a:endParaRPr lang="en-CA"/>
          </a:p>
        </p:txBody>
      </p:sp>
      <p:sp>
        <p:nvSpPr>
          <p:cNvPr id="190468" name="Rectangle 4"/>
          <p:cNvSpPr>
            <a:spLocks noGrp="1" noChangeArrowheads="1"/>
          </p:cNvSpPr>
          <p:nvPr>
            <p:ph type="ftr" sz="quarter" idx="2"/>
          </p:nvPr>
        </p:nvSpPr>
        <p:spPr bwMode="auto">
          <a:xfrm>
            <a:off x="0" y="8829675"/>
            <a:ext cx="3040063" cy="465138"/>
          </a:xfrm>
          <a:prstGeom prst="rect">
            <a:avLst/>
          </a:prstGeom>
          <a:noFill/>
          <a:ln w="9525">
            <a:noFill/>
            <a:miter lim="800000"/>
            <a:headEnd/>
            <a:tailEnd/>
          </a:ln>
          <a:effectLst/>
        </p:spPr>
        <p:txBody>
          <a:bodyPr vert="horz" wrap="square" lIns="92365" tIns="46182" rIns="92365" bIns="46182" numCol="1" anchor="b" anchorCtr="0" compatLnSpc="1">
            <a:prstTxWarp prst="textNoShape">
              <a:avLst/>
            </a:prstTxWarp>
          </a:bodyPr>
          <a:lstStyle>
            <a:lvl1pPr defTabSz="923925">
              <a:lnSpc>
                <a:spcPct val="100000"/>
              </a:lnSpc>
              <a:spcAft>
                <a:spcPct val="0"/>
              </a:spcAft>
              <a:defRPr sz="1200">
                <a:latin typeface="Arial" charset="0"/>
              </a:defRPr>
            </a:lvl1pPr>
          </a:lstStyle>
          <a:p>
            <a:pPr>
              <a:defRPr/>
            </a:pPr>
            <a:endParaRPr lang="en-CA"/>
          </a:p>
        </p:txBody>
      </p:sp>
      <p:sp>
        <p:nvSpPr>
          <p:cNvPr id="190469" name="Rectangle 5"/>
          <p:cNvSpPr>
            <a:spLocks noGrp="1" noChangeArrowheads="1"/>
          </p:cNvSpPr>
          <p:nvPr>
            <p:ph type="sldNum" sz="quarter" idx="3"/>
          </p:nvPr>
        </p:nvSpPr>
        <p:spPr bwMode="auto">
          <a:xfrm>
            <a:off x="3968750" y="8829675"/>
            <a:ext cx="3040063" cy="465138"/>
          </a:xfrm>
          <a:prstGeom prst="rect">
            <a:avLst/>
          </a:prstGeom>
          <a:noFill/>
          <a:ln w="9525">
            <a:noFill/>
            <a:miter lim="800000"/>
            <a:headEnd/>
            <a:tailEnd/>
          </a:ln>
          <a:effectLst/>
        </p:spPr>
        <p:txBody>
          <a:bodyPr vert="horz" wrap="square" lIns="92365" tIns="46182" rIns="92365" bIns="46182" numCol="1" anchor="b" anchorCtr="0" compatLnSpc="1">
            <a:prstTxWarp prst="textNoShape">
              <a:avLst/>
            </a:prstTxWarp>
          </a:bodyPr>
          <a:lstStyle>
            <a:lvl1pPr algn="r" defTabSz="923925">
              <a:lnSpc>
                <a:spcPct val="100000"/>
              </a:lnSpc>
              <a:spcAft>
                <a:spcPct val="0"/>
              </a:spcAft>
              <a:defRPr sz="1200">
                <a:latin typeface="Arial" charset="0"/>
              </a:defRPr>
            </a:lvl1pPr>
          </a:lstStyle>
          <a:p>
            <a:pPr>
              <a:defRPr/>
            </a:pPr>
            <a:fld id="{2B19D8C8-5948-455E-A605-1EA89F85FCA0}" type="slidenum">
              <a:rPr lang="en-CA"/>
              <a:pPr>
                <a:defRPr/>
              </a:pPr>
              <a:t>‹#›</a:t>
            </a:fld>
            <a:endParaRPr lang="en-CA"/>
          </a:p>
        </p:txBody>
      </p:sp>
    </p:spTree>
    <p:extLst>
      <p:ext uri="{BB962C8B-B14F-4D97-AF65-F5344CB8AC3E}">
        <p14:creationId xmlns:p14="http://schemas.microsoft.com/office/powerpoint/2010/main" val="547254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0063" cy="465138"/>
          </a:xfrm>
          <a:prstGeom prst="rect">
            <a:avLst/>
          </a:prstGeom>
          <a:noFill/>
          <a:ln w="9525">
            <a:noFill/>
            <a:miter lim="800000"/>
            <a:headEnd/>
            <a:tailEnd/>
          </a:ln>
          <a:effectLst/>
        </p:spPr>
        <p:txBody>
          <a:bodyPr vert="horz" wrap="square" lIns="92365" tIns="46182" rIns="92365" bIns="46182" numCol="1" anchor="t" anchorCtr="0" compatLnSpc="1">
            <a:prstTxWarp prst="textNoShape">
              <a:avLst/>
            </a:prstTxWarp>
          </a:bodyPr>
          <a:lstStyle>
            <a:lvl1pPr defTabSz="923925">
              <a:lnSpc>
                <a:spcPct val="100000"/>
              </a:lnSpc>
              <a:spcAft>
                <a:spcPct val="0"/>
              </a:spcAft>
              <a:defRPr sz="1200">
                <a:latin typeface="Arial" charset="0"/>
              </a:defRPr>
            </a:lvl1pPr>
          </a:lstStyle>
          <a:p>
            <a:pPr>
              <a:defRPr/>
            </a:pPr>
            <a:endParaRPr lang="en-CA"/>
          </a:p>
        </p:txBody>
      </p:sp>
      <p:sp>
        <p:nvSpPr>
          <p:cNvPr id="3075" name="Rectangle 3"/>
          <p:cNvSpPr>
            <a:spLocks noGrp="1" noChangeArrowheads="1"/>
          </p:cNvSpPr>
          <p:nvPr>
            <p:ph type="dt" idx="1"/>
          </p:nvPr>
        </p:nvSpPr>
        <p:spPr bwMode="auto">
          <a:xfrm>
            <a:off x="3968750" y="0"/>
            <a:ext cx="3040063" cy="465138"/>
          </a:xfrm>
          <a:prstGeom prst="rect">
            <a:avLst/>
          </a:prstGeom>
          <a:noFill/>
          <a:ln w="9525">
            <a:noFill/>
            <a:miter lim="800000"/>
            <a:headEnd/>
            <a:tailEnd/>
          </a:ln>
          <a:effectLst/>
        </p:spPr>
        <p:txBody>
          <a:bodyPr vert="horz" wrap="square" lIns="92365" tIns="46182" rIns="92365" bIns="46182" numCol="1" anchor="t" anchorCtr="0" compatLnSpc="1">
            <a:prstTxWarp prst="textNoShape">
              <a:avLst/>
            </a:prstTxWarp>
          </a:bodyPr>
          <a:lstStyle>
            <a:lvl1pPr algn="r" defTabSz="923925">
              <a:lnSpc>
                <a:spcPct val="100000"/>
              </a:lnSpc>
              <a:spcAft>
                <a:spcPct val="0"/>
              </a:spcAft>
              <a:defRPr sz="1200">
                <a:latin typeface="Arial" charset="0"/>
              </a:defRPr>
            </a:lvl1pPr>
          </a:lstStyle>
          <a:p>
            <a:pPr>
              <a:defRPr/>
            </a:pPr>
            <a:endParaRPr lang="en-CA"/>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2365" tIns="46182" rIns="92365" bIns="46182"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3078" name="Rectangle 6"/>
          <p:cNvSpPr>
            <a:spLocks noGrp="1" noChangeArrowheads="1"/>
          </p:cNvSpPr>
          <p:nvPr>
            <p:ph type="ftr" sz="quarter" idx="4"/>
          </p:nvPr>
        </p:nvSpPr>
        <p:spPr bwMode="auto">
          <a:xfrm>
            <a:off x="0" y="8829675"/>
            <a:ext cx="3040063" cy="465138"/>
          </a:xfrm>
          <a:prstGeom prst="rect">
            <a:avLst/>
          </a:prstGeom>
          <a:noFill/>
          <a:ln w="9525">
            <a:noFill/>
            <a:miter lim="800000"/>
            <a:headEnd/>
            <a:tailEnd/>
          </a:ln>
          <a:effectLst/>
        </p:spPr>
        <p:txBody>
          <a:bodyPr vert="horz" wrap="square" lIns="92365" tIns="46182" rIns="92365" bIns="46182" numCol="1" anchor="b" anchorCtr="0" compatLnSpc="1">
            <a:prstTxWarp prst="textNoShape">
              <a:avLst/>
            </a:prstTxWarp>
          </a:bodyPr>
          <a:lstStyle>
            <a:lvl1pPr defTabSz="923925">
              <a:lnSpc>
                <a:spcPct val="100000"/>
              </a:lnSpc>
              <a:spcAft>
                <a:spcPct val="0"/>
              </a:spcAft>
              <a:defRPr sz="1200">
                <a:latin typeface="Arial" charset="0"/>
              </a:defRPr>
            </a:lvl1pPr>
          </a:lstStyle>
          <a:p>
            <a:pPr>
              <a:defRPr/>
            </a:pPr>
            <a:endParaRPr lang="en-CA"/>
          </a:p>
        </p:txBody>
      </p:sp>
      <p:sp>
        <p:nvSpPr>
          <p:cNvPr id="3079" name="Rectangle 7"/>
          <p:cNvSpPr>
            <a:spLocks noGrp="1" noChangeArrowheads="1"/>
          </p:cNvSpPr>
          <p:nvPr>
            <p:ph type="sldNum" sz="quarter" idx="5"/>
          </p:nvPr>
        </p:nvSpPr>
        <p:spPr bwMode="auto">
          <a:xfrm>
            <a:off x="3968750" y="8829675"/>
            <a:ext cx="3040063" cy="465138"/>
          </a:xfrm>
          <a:prstGeom prst="rect">
            <a:avLst/>
          </a:prstGeom>
          <a:noFill/>
          <a:ln w="9525">
            <a:noFill/>
            <a:miter lim="800000"/>
            <a:headEnd/>
            <a:tailEnd/>
          </a:ln>
          <a:effectLst/>
        </p:spPr>
        <p:txBody>
          <a:bodyPr vert="horz" wrap="square" lIns="92365" tIns="46182" rIns="92365" bIns="46182" numCol="1" anchor="b" anchorCtr="0" compatLnSpc="1">
            <a:prstTxWarp prst="textNoShape">
              <a:avLst/>
            </a:prstTxWarp>
          </a:bodyPr>
          <a:lstStyle>
            <a:lvl1pPr algn="r" defTabSz="923925">
              <a:lnSpc>
                <a:spcPct val="100000"/>
              </a:lnSpc>
              <a:spcAft>
                <a:spcPct val="0"/>
              </a:spcAft>
              <a:defRPr sz="1200">
                <a:latin typeface="Arial" charset="0"/>
              </a:defRPr>
            </a:lvl1pPr>
          </a:lstStyle>
          <a:p>
            <a:pPr>
              <a:defRPr/>
            </a:pPr>
            <a:fld id="{FE284EBD-CBB1-4A99-ABB1-E39FD7904359}" type="slidenum">
              <a:rPr lang="en-CA"/>
              <a:pPr>
                <a:defRPr/>
              </a:pPr>
              <a:t>‹#›</a:t>
            </a:fld>
            <a:endParaRPr lang="en-CA"/>
          </a:p>
        </p:txBody>
      </p:sp>
    </p:spTree>
    <p:extLst>
      <p:ext uri="{BB962C8B-B14F-4D97-AF65-F5344CB8AC3E}">
        <p14:creationId xmlns:p14="http://schemas.microsoft.com/office/powerpoint/2010/main" val="2162723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Verdana" pitchFamily="34" charset="0"/>
              </a:defRPr>
            </a:lvl1pPr>
            <a:lvl2pPr marL="742950" indent="-285750" defTabSz="923925" eaLnBrk="0" hangingPunct="0">
              <a:defRPr>
                <a:solidFill>
                  <a:schemeClr val="tx1"/>
                </a:solidFill>
                <a:latin typeface="Verdana" pitchFamily="34" charset="0"/>
              </a:defRPr>
            </a:lvl2pPr>
            <a:lvl3pPr marL="1143000" indent="-228600" defTabSz="923925" eaLnBrk="0" hangingPunct="0">
              <a:defRPr>
                <a:solidFill>
                  <a:schemeClr val="tx1"/>
                </a:solidFill>
                <a:latin typeface="Verdana" pitchFamily="34" charset="0"/>
              </a:defRPr>
            </a:lvl3pPr>
            <a:lvl4pPr marL="1600200" indent="-228600" defTabSz="923925" eaLnBrk="0" hangingPunct="0">
              <a:defRPr>
                <a:solidFill>
                  <a:schemeClr val="tx1"/>
                </a:solidFill>
                <a:latin typeface="Verdana" pitchFamily="34" charset="0"/>
              </a:defRPr>
            </a:lvl4pPr>
            <a:lvl5pPr marL="2057400" indent="-228600" defTabSz="923925" eaLnBrk="0" hangingPunct="0">
              <a:defRPr>
                <a:solidFill>
                  <a:schemeClr val="tx1"/>
                </a:solidFill>
                <a:latin typeface="Verdana" pitchFamily="34" charset="0"/>
              </a:defRPr>
            </a:lvl5pPr>
            <a:lvl6pPr marL="2514600" indent="-228600" defTabSz="923925" eaLnBrk="0" fontAlgn="base" hangingPunct="0">
              <a:lnSpc>
                <a:spcPct val="90000"/>
              </a:lnSpc>
              <a:spcBef>
                <a:spcPct val="0"/>
              </a:spcBef>
              <a:spcAft>
                <a:spcPct val="37000"/>
              </a:spcAft>
              <a:defRPr>
                <a:solidFill>
                  <a:schemeClr val="tx1"/>
                </a:solidFill>
                <a:latin typeface="Verdana" pitchFamily="34" charset="0"/>
              </a:defRPr>
            </a:lvl6pPr>
            <a:lvl7pPr marL="2971800" indent="-228600" defTabSz="923925" eaLnBrk="0" fontAlgn="base" hangingPunct="0">
              <a:lnSpc>
                <a:spcPct val="90000"/>
              </a:lnSpc>
              <a:spcBef>
                <a:spcPct val="0"/>
              </a:spcBef>
              <a:spcAft>
                <a:spcPct val="37000"/>
              </a:spcAft>
              <a:defRPr>
                <a:solidFill>
                  <a:schemeClr val="tx1"/>
                </a:solidFill>
                <a:latin typeface="Verdana" pitchFamily="34" charset="0"/>
              </a:defRPr>
            </a:lvl7pPr>
            <a:lvl8pPr marL="3429000" indent="-228600" defTabSz="923925" eaLnBrk="0" fontAlgn="base" hangingPunct="0">
              <a:lnSpc>
                <a:spcPct val="90000"/>
              </a:lnSpc>
              <a:spcBef>
                <a:spcPct val="0"/>
              </a:spcBef>
              <a:spcAft>
                <a:spcPct val="37000"/>
              </a:spcAft>
              <a:defRPr>
                <a:solidFill>
                  <a:schemeClr val="tx1"/>
                </a:solidFill>
                <a:latin typeface="Verdana" pitchFamily="34" charset="0"/>
              </a:defRPr>
            </a:lvl8pPr>
            <a:lvl9pPr marL="3886200" indent="-228600" defTabSz="923925" eaLnBrk="0" fontAlgn="base" hangingPunct="0">
              <a:lnSpc>
                <a:spcPct val="90000"/>
              </a:lnSpc>
              <a:spcBef>
                <a:spcPct val="0"/>
              </a:spcBef>
              <a:spcAft>
                <a:spcPct val="37000"/>
              </a:spcAft>
              <a:defRPr>
                <a:solidFill>
                  <a:schemeClr val="tx1"/>
                </a:solidFill>
                <a:latin typeface="Verdana" pitchFamily="34" charset="0"/>
              </a:defRPr>
            </a:lvl9pPr>
          </a:lstStyle>
          <a:p>
            <a:pPr eaLnBrk="1" hangingPunct="1"/>
            <a:fld id="{124F3551-6772-4ED3-AD12-7448C81BF950}" type="slidenum">
              <a:rPr lang="en-CA" altLang="en-US" smtClean="0">
                <a:latin typeface="Arial" charset="0"/>
              </a:rPr>
              <a:pPr eaLnBrk="1" hangingPunct="1"/>
              <a:t>1</a:t>
            </a:fld>
            <a:endParaRPr lang="en-CA" altLang="en-US" smtClean="0">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FE284EBD-CBB1-4A99-ABB1-E39FD7904359}" type="slidenum">
              <a:rPr lang="en-CA" smtClean="0"/>
              <a:pPr>
                <a:defRPr/>
              </a:pPr>
              <a:t>10</a:t>
            </a:fld>
            <a:endParaRPr lang="en-CA"/>
          </a:p>
        </p:txBody>
      </p:sp>
    </p:spTree>
    <p:extLst>
      <p:ext uri="{BB962C8B-B14F-4D97-AF65-F5344CB8AC3E}">
        <p14:creationId xmlns:p14="http://schemas.microsoft.com/office/powerpoint/2010/main" val="270121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FE284EBD-CBB1-4A99-ABB1-E39FD7904359}" type="slidenum">
              <a:rPr lang="en-CA" smtClean="0"/>
              <a:pPr>
                <a:defRPr/>
              </a:pPr>
              <a:t>11</a:t>
            </a:fld>
            <a:endParaRPr lang="en-CA"/>
          </a:p>
        </p:txBody>
      </p:sp>
    </p:spTree>
    <p:extLst>
      <p:ext uri="{BB962C8B-B14F-4D97-AF65-F5344CB8AC3E}">
        <p14:creationId xmlns:p14="http://schemas.microsoft.com/office/powerpoint/2010/main" val="270121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FE284EBD-CBB1-4A99-ABB1-E39FD7904359}" type="slidenum">
              <a:rPr lang="en-CA" smtClean="0"/>
              <a:pPr>
                <a:defRPr/>
              </a:pPr>
              <a:t>12</a:t>
            </a:fld>
            <a:endParaRPr lang="en-CA"/>
          </a:p>
        </p:txBody>
      </p:sp>
    </p:spTree>
    <p:extLst>
      <p:ext uri="{BB962C8B-B14F-4D97-AF65-F5344CB8AC3E}">
        <p14:creationId xmlns:p14="http://schemas.microsoft.com/office/powerpoint/2010/main" val="270121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FE284EBD-CBB1-4A99-ABB1-E39FD7904359}" type="slidenum">
              <a:rPr lang="en-CA" smtClean="0"/>
              <a:pPr>
                <a:defRPr/>
              </a:pPr>
              <a:t>2</a:t>
            </a:fld>
            <a:endParaRPr lang="en-CA"/>
          </a:p>
        </p:txBody>
      </p:sp>
    </p:spTree>
    <p:extLst>
      <p:ext uri="{BB962C8B-B14F-4D97-AF65-F5344CB8AC3E}">
        <p14:creationId xmlns:p14="http://schemas.microsoft.com/office/powerpoint/2010/main" val="270121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FE284EBD-CBB1-4A99-ABB1-E39FD7904359}" type="slidenum">
              <a:rPr lang="en-CA" smtClean="0"/>
              <a:pPr>
                <a:defRPr/>
              </a:pPr>
              <a:t>3</a:t>
            </a:fld>
            <a:endParaRPr lang="en-CA"/>
          </a:p>
        </p:txBody>
      </p:sp>
    </p:spTree>
    <p:extLst>
      <p:ext uri="{BB962C8B-B14F-4D97-AF65-F5344CB8AC3E}">
        <p14:creationId xmlns:p14="http://schemas.microsoft.com/office/powerpoint/2010/main" val="270121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FE284EBD-CBB1-4A99-ABB1-E39FD7904359}" type="slidenum">
              <a:rPr lang="en-CA" smtClean="0"/>
              <a:pPr>
                <a:defRPr/>
              </a:pPr>
              <a:t>4</a:t>
            </a:fld>
            <a:endParaRPr lang="en-CA"/>
          </a:p>
        </p:txBody>
      </p:sp>
    </p:spTree>
    <p:extLst>
      <p:ext uri="{BB962C8B-B14F-4D97-AF65-F5344CB8AC3E}">
        <p14:creationId xmlns:p14="http://schemas.microsoft.com/office/powerpoint/2010/main" val="270121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FE284EBD-CBB1-4A99-ABB1-E39FD7904359}" type="slidenum">
              <a:rPr lang="en-CA" smtClean="0"/>
              <a:pPr>
                <a:defRPr/>
              </a:pPr>
              <a:t>5</a:t>
            </a:fld>
            <a:endParaRPr lang="en-CA"/>
          </a:p>
        </p:txBody>
      </p:sp>
    </p:spTree>
    <p:extLst>
      <p:ext uri="{BB962C8B-B14F-4D97-AF65-F5344CB8AC3E}">
        <p14:creationId xmlns:p14="http://schemas.microsoft.com/office/powerpoint/2010/main" val="270121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FE284EBD-CBB1-4A99-ABB1-E39FD7904359}" type="slidenum">
              <a:rPr lang="en-CA" smtClean="0"/>
              <a:pPr>
                <a:defRPr/>
              </a:pPr>
              <a:t>6</a:t>
            </a:fld>
            <a:endParaRPr lang="en-CA"/>
          </a:p>
        </p:txBody>
      </p:sp>
    </p:spTree>
    <p:extLst>
      <p:ext uri="{BB962C8B-B14F-4D97-AF65-F5344CB8AC3E}">
        <p14:creationId xmlns:p14="http://schemas.microsoft.com/office/powerpoint/2010/main" val="270121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FE284EBD-CBB1-4A99-ABB1-E39FD7904359}" type="slidenum">
              <a:rPr lang="en-CA" smtClean="0"/>
              <a:pPr>
                <a:defRPr/>
              </a:pPr>
              <a:t>7</a:t>
            </a:fld>
            <a:endParaRPr lang="en-CA"/>
          </a:p>
        </p:txBody>
      </p:sp>
    </p:spTree>
    <p:extLst>
      <p:ext uri="{BB962C8B-B14F-4D97-AF65-F5344CB8AC3E}">
        <p14:creationId xmlns:p14="http://schemas.microsoft.com/office/powerpoint/2010/main" val="270121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FE284EBD-CBB1-4A99-ABB1-E39FD7904359}" type="slidenum">
              <a:rPr lang="en-CA" smtClean="0"/>
              <a:pPr>
                <a:defRPr/>
              </a:pPr>
              <a:t>8</a:t>
            </a:fld>
            <a:endParaRPr lang="en-CA"/>
          </a:p>
        </p:txBody>
      </p:sp>
    </p:spTree>
    <p:extLst>
      <p:ext uri="{BB962C8B-B14F-4D97-AF65-F5344CB8AC3E}">
        <p14:creationId xmlns:p14="http://schemas.microsoft.com/office/powerpoint/2010/main" val="270121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FE284EBD-CBB1-4A99-ABB1-E39FD7904359}" type="slidenum">
              <a:rPr lang="en-CA" smtClean="0"/>
              <a:pPr>
                <a:defRPr/>
              </a:pPr>
              <a:t>9</a:t>
            </a:fld>
            <a:endParaRPr lang="en-CA"/>
          </a:p>
        </p:txBody>
      </p:sp>
    </p:spTree>
    <p:extLst>
      <p:ext uri="{BB962C8B-B14F-4D97-AF65-F5344CB8AC3E}">
        <p14:creationId xmlns:p14="http://schemas.microsoft.com/office/powerpoint/2010/main" val="2701217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9" name="Picture 5" descr="\\creative\media$\GRAPHICS 2016\Corporate Branding and Templates\Ressources\PNG\inac-word-template-side-text-element-eng.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74152" y="247498"/>
            <a:ext cx="1419606" cy="804443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reative\media$\GRAPHICS 2016\Corporate Branding and Templates\Templates - Powerpoint\Resources\Corporate-Look-FLAT-Photo-montage--Backgrounder.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104851" y="0"/>
            <a:ext cx="2655026" cy="6858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5" descr="logo_canada-wordmark_col"/>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122920" y="6529217"/>
            <a:ext cx="929640" cy="23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C:\Users\girouxa\Desktop\AANC-INAC FIP 2015\READY AANC-INAC LOGOS 2015\PNG\INAC-AANC-FIP-colour-reg.png"/>
          <p:cNvPicPr>
            <a:picLocks noChangeAspect="1" noChangeArrowheads="1"/>
          </p:cNvPicPr>
          <p:nvPr userDrawn="1"/>
        </p:nvPicPr>
        <p:blipFill>
          <a:blip r:embed="rId5" cstate="print"/>
          <a:srcRect/>
          <a:stretch>
            <a:fillRect/>
          </a:stretch>
        </p:blipFill>
        <p:spPr bwMode="auto">
          <a:xfrm>
            <a:off x="133350" y="152400"/>
            <a:ext cx="2419507" cy="190196"/>
          </a:xfrm>
          <a:prstGeom prst="rect">
            <a:avLst/>
          </a:prstGeom>
          <a:noFill/>
        </p:spPr>
      </p:pic>
      <p:pic>
        <p:nvPicPr>
          <p:cNvPr id="2" name="Picture 2" descr="S:\GRAPHICS 2016\Corporate Branding and Templates\Corporate Branding - Icons\PNG\INAC-Icons-Corporate-lowres.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33350" y="6529217"/>
            <a:ext cx="1370012" cy="328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07625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xfrm>
            <a:off x="8382000" y="6510528"/>
            <a:ext cx="762000" cy="304800"/>
          </a:xfrm>
          <a:prstGeom prst="rect">
            <a:avLst/>
          </a:prstGeom>
          <a:ln/>
        </p:spPr>
        <p:txBody>
          <a:bodyPr/>
          <a:lstStyle>
            <a:lvl1pPr algn="ctr">
              <a:defRPr/>
            </a:lvl1p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32709307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8300" y="1308100"/>
            <a:ext cx="3822700" cy="49403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407408" y="1308101"/>
            <a:ext cx="3822192" cy="494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8"/>
          <p:cNvSpPr>
            <a:spLocks noGrp="1" noChangeArrowheads="1"/>
          </p:cNvSpPr>
          <p:nvPr>
            <p:ph type="sldNum" sz="quarter" idx="10"/>
          </p:nvPr>
        </p:nvSpPr>
        <p:spPr>
          <a:xfrm>
            <a:off x="8382000" y="6510528"/>
            <a:ext cx="762000" cy="304800"/>
          </a:xfrm>
          <a:prstGeom prst="rect">
            <a:avLst/>
          </a:prstGeom>
          <a:ln/>
        </p:spPr>
        <p:txBody>
          <a:bodyPr/>
          <a:lstStyle>
            <a:lvl1pPr algn="ctr">
              <a:defRPr/>
            </a:lvl1p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145881013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8"/>
          <p:cNvSpPr>
            <a:spLocks noGrp="1" noChangeArrowheads="1"/>
          </p:cNvSpPr>
          <p:nvPr>
            <p:ph type="sldNum" sz="quarter" idx="10"/>
          </p:nvPr>
        </p:nvSpPr>
        <p:spPr>
          <a:xfrm>
            <a:off x="8382000" y="6510528"/>
            <a:ext cx="762000" cy="304800"/>
          </a:xfrm>
          <a:prstGeom prst="rect">
            <a:avLst/>
          </a:prstGeom>
          <a:ln/>
        </p:spPr>
        <p:txBody>
          <a:bodyPr/>
          <a:lstStyle>
            <a:lvl1pPr algn="ctr">
              <a:defRPr/>
            </a:lvl1p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40750592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192453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85800"/>
            <a:ext cx="4730750" cy="5562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9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Rectangle 8"/>
          <p:cNvSpPr>
            <a:spLocks noGrp="1" noChangeArrowheads="1"/>
          </p:cNvSpPr>
          <p:nvPr>
            <p:ph type="sldNum" sz="quarter" idx="10"/>
          </p:nvPr>
        </p:nvSpPr>
        <p:spPr>
          <a:xfrm>
            <a:off x="8382000" y="6510528"/>
            <a:ext cx="762000" cy="304800"/>
          </a:xfrm>
          <a:prstGeom prst="rect">
            <a:avLst/>
          </a:prstGeom>
          <a:ln/>
        </p:spPr>
        <p:txBody>
          <a:bodyPr/>
          <a:lstStyle>
            <a:lvl1pPr algn="ctr">
              <a:defRPr/>
            </a:lvl1p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22338994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Rectangle 8"/>
          <p:cNvSpPr>
            <a:spLocks noGrp="1" noChangeArrowheads="1"/>
          </p:cNvSpPr>
          <p:nvPr>
            <p:ph type="sldNum" sz="quarter" idx="10"/>
          </p:nvPr>
        </p:nvSpPr>
        <p:spPr>
          <a:xfrm>
            <a:off x="8382000" y="6510528"/>
            <a:ext cx="762000" cy="304800"/>
          </a:xfrm>
          <a:prstGeom prst="rect">
            <a:avLst/>
          </a:prstGeom>
          <a:ln/>
        </p:spPr>
        <p:txBody>
          <a:bodyPr/>
          <a:lstStyle>
            <a:lvl1pPr algn="ctr">
              <a:defRPr/>
            </a:lvl1p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180763502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1" name="Picture 5" descr="\\creative\media$\GRAPHICS 2016\Corporate Branding and Templates\Ressources\PNG\inac-word-template-side-text-element-eng.pn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074152" y="247498"/>
            <a:ext cx="1419606" cy="8044434"/>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381000" y="838200"/>
            <a:ext cx="784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smtClean="0"/>
              <a:t>Insert section title</a:t>
            </a:r>
          </a:p>
        </p:txBody>
      </p:sp>
      <p:sp>
        <p:nvSpPr>
          <p:cNvPr id="1027" name="Rectangle 3"/>
          <p:cNvSpPr>
            <a:spLocks noGrp="1" noChangeArrowheads="1"/>
          </p:cNvSpPr>
          <p:nvPr>
            <p:ph type="body" idx="1"/>
          </p:nvPr>
        </p:nvSpPr>
        <p:spPr bwMode="auto">
          <a:xfrm>
            <a:off x="368300" y="1308100"/>
            <a:ext cx="7861300" cy="500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smtClean="0"/>
              <a:t>Click to edit master text styles</a:t>
            </a:r>
          </a:p>
          <a:p>
            <a:pPr lvl="1"/>
            <a:r>
              <a:rPr lang="en-CA" altLang="en-GB" smtClean="0"/>
              <a:t>Second level</a:t>
            </a:r>
          </a:p>
          <a:p>
            <a:pPr lvl="2"/>
            <a:r>
              <a:rPr lang="en-CA" altLang="en-GB" smtClean="0"/>
              <a:t>Third level</a:t>
            </a:r>
          </a:p>
          <a:p>
            <a:pPr lvl="3"/>
            <a:r>
              <a:rPr lang="en-CA" altLang="en-GB" smtClean="0"/>
              <a:t>Fourth level</a:t>
            </a:r>
          </a:p>
        </p:txBody>
      </p:sp>
      <p:pic>
        <p:nvPicPr>
          <p:cNvPr id="8" name="Picture 3" descr="C:\Users\girouxa\Desktop\AANC-INAC FIP 2015\READY AANC-INAC LOGOS 2015\PNG\INAC-AANC-FIP-colour-reg.png"/>
          <p:cNvPicPr>
            <a:picLocks noChangeAspect="1" noChangeArrowheads="1"/>
          </p:cNvPicPr>
          <p:nvPr userDrawn="1"/>
        </p:nvPicPr>
        <p:blipFill>
          <a:blip r:embed="rId10" cstate="print"/>
          <a:srcRect/>
          <a:stretch>
            <a:fillRect/>
          </a:stretch>
        </p:blipFill>
        <p:spPr bwMode="auto">
          <a:xfrm>
            <a:off x="133350" y="152400"/>
            <a:ext cx="2419507" cy="190196"/>
          </a:xfrm>
          <a:prstGeom prst="rect">
            <a:avLst/>
          </a:prstGeom>
          <a:noFill/>
        </p:spPr>
      </p:pic>
      <p:pic>
        <p:nvPicPr>
          <p:cNvPr id="9" name="Picture 2" descr="S:\GRAPHICS 2016\Corporate Branding and Templates\Corporate Branding - Icons\PNG\INAC-Icons-Corporate-lowres.pn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33350" y="6529217"/>
            <a:ext cx="1370012" cy="328783"/>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8"/>
          <p:cNvSpPr>
            <a:spLocks noGrp="1" noChangeArrowheads="1"/>
          </p:cNvSpPr>
          <p:nvPr>
            <p:ph type="sldNum" sz="quarter" idx="4"/>
          </p:nvPr>
        </p:nvSpPr>
        <p:spPr>
          <a:xfrm>
            <a:off x="8382000" y="6510528"/>
            <a:ext cx="762000" cy="304800"/>
          </a:xfrm>
          <a:prstGeom prst="rect">
            <a:avLst/>
          </a:prstGeom>
          <a:ln/>
        </p:spPr>
        <p:txBody>
          <a:bodyPr/>
          <a:lstStyle>
            <a:lvl1pPr algn="ctr">
              <a:defRPr/>
            </a:lvl1pPr>
          </a:lstStyle>
          <a:p>
            <a:pPr>
              <a:defRPr/>
            </a:pPr>
            <a:fld id="{E00B6E52-F07A-44C8-B7AE-D6EEC3D50429}" type="slidenum">
              <a:rPr lang="en-CA" smtClean="0"/>
              <a:pPr>
                <a:defRPr/>
              </a:pPr>
              <a:t>‹#›</a:t>
            </a:fld>
            <a:endParaRPr lang="en-CA" dirty="0"/>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6" r:id="rId3"/>
    <p:sldLayoutId id="2147483679" r:id="rId4"/>
    <p:sldLayoutId id="2147483685" r:id="rId5"/>
    <p:sldLayoutId id="2147483680" r:id="rId6"/>
    <p:sldLayoutId id="2147483681" r:id="rId7"/>
  </p:sldLayoutIdLst>
  <p:timing>
    <p:tnLst>
      <p:par>
        <p:cTn id="1" dur="indefinite" restart="never" nodeType="tmRoot"/>
      </p:par>
    </p:tnLst>
  </p:timing>
  <p:hf hdr="0" ftr="0" dt="0"/>
  <p:txStyles>
    <p:title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155700" y="534988"/>
            <a:ext cx="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lnSpc>
                <a:spcPct val="90000"/>
              </a:lnSpc>
              <a:spcBef>
                <a:spcPct val="0"/>
              </a:spcBef>
              <a:spcAft>
                <a:spcPct val="37000"/>
              </a:spcAft>
              <a:defRPr>
                <a:solidFill>
                  <a:schemeClr val="tx1"/>
                </a:solidFill>
                <a:latin typeface="Verdana" pitchFamily="34" charset="0"/>
              </a:defRPr>
            </a:lvl6pPr>
            <a:lvl7pPr marL="2971800" indent="-228600" eaLnBrk="0" fontAlgn="base" hangingPunct="0">
              <a:lnSpc>
                <a:spcPct val="90000"/>
              </a:lnSpc>
              <a:spcBef>
                <a:spcPct val="0"/>
              </a:spcBef>
              <a:spcAft>
                <a:spcPct val="37000"/>
              </a:spcAft>
              <a:defRPr>
                <a:solidFill>
                  <a:schemeClr val="tx1"/>
                </a:solidFill>
                <a:latin typeface="Verdana" pitchFamily="34" charset="0"/>
              </a:defRPr>
            </a:lvl7pPr>
            <a:lvl8pPr marL="3429000" indent="-228600" eaLnBrk="0" fontAlgn="base" hangingPunct="0">
              <a:lnSpc>
                <a:spcPct val="90000"/>
              </a:lnSpc>
              <a:spcBef>
                <a:spcPct val="0"/>
              </a:spcBef>
              <a:spcAft>
                <a:spcPct val="37000"/>
              </a:spcAft>
              <a:defRPr>
                <a:solidFill>
                  <a:schemeClr val="tx1"/>
                </a:solidFill>
                <a:latin typeface="Verdana" pitchFamily="34" charset="0"/>
              </a:defRPr>
            </a:lvl8pPr>
            <a:lvl9pPr marL="3886200" indent="-228600" eaLnBrk="0" fontAlgn="base" hangingPunct="0">
              <a:lnSpc>
                <a:spcPct val="90000"/>
              </a:lnSpc>
              <a:spcBef>
                <a:spcPct val="0"/>
              </a:spcBef>
              <a:spcAft>
                <a:spcPct val="37000"/>
              </a:spcAft>
              <a:defRPr>
                <a:solidFill>
                  <a:schemeClr val="tx1"/>
                </a:solidFill>
                <a:latin typeface="Verdana" pitchFamily="34" charset="0"/>
              </a:defRPr>
            </a:lvl9pPr>
          </a:lstStyle>
          <a:p>
            <a:pPr algn="ctr" eaLnBrk="1" hangingPunct="1">
              <a:lnSpc>
                <a:spcPct val="100000"/>
              </a:lnSpc>
              <a:spcAft>
                <a:spcPct val="0"/>
              </a:spcAft>
            </a:pPr>
            <a:endParaRPr lang="en-GB" altLang="en-GB" dirty="0">
              <a:latin typeface="Times New Roman" pitchFamily="18" charset="0"/>
            </a:endParaRPr>
          </a:p>
        </p:txBody>
      </p:sp>
      <p:sp>
        <p:nvSpPr>
          <p:cNvPr id="3075" name="Rectangle 4"/>
          <p:cNvSpPr>
            <a:spLocks noGrp="1" noChangeArrowheads="1"/>
          </p:cNvSpPr>
          <p:nvPr>
            <p:ph type="subTitle" idx="4294967295"/>
          </p:nvPr>
        </p:nvSpPr>
        <p:spPr>
          <a:xfrm>
            <a:off x="228600" y="762000"/>
            <a:ext cx="4660900" cy="5486400"/>
          </a:xfrm>
          <a:noFill/>
        </p:spPr>
        <p:txBody>
          <a:bodyPr anchor="t"/>
          <a:lstStyle/>
          <a:p>
            <a:pPr marL="0" indent="0" algn="ctr" eaLnBrk="1" hangingPunct="1">
              <a:lnSpc>
                <a:spcPct val="107000"/>
              </a:lnSpc>
              <a:spcAft>
                <a:spcPct val="0"/>
              </a:spcAft>
              <a:buNone/>
            </a:pPr>
            <a:r>
              <a:rPr lang="en-CA" altLang="en-US" sz="2800" b="1" dirty="0" err="1" smtClean="0">
                <a:latin typeface="Calibri" panose="020F0502020204030204" pitchFamily="34" charset="0"/>
              </a:rPr>
              <a:t>Présentation</a:t>
            </a:r>
            <a:r>
              <a:rPr lang="en-CA" altLang="en-US" sz="2800" b="1" dirty="0" smtClean="0">
                <a:latin typeface="Calibri" panose="020F0502020204030204" pitchFamily="34" charset="0"/>
              </a:rPr>
              <a:t> au </a:t>
            </a:r>
            <a:r>
              <a:rPr lang="en-CA" altLang="en-US" sz="2800" b="1" dirty="0" err="1" smtClean="0">
                <a:latin typeface="Calibri" panose="020F0502020204030204" pitchFamily="34" charset="0"/>
              </a:rPr>
              <a:t>Conseil</a:t>
            </a:r>
            <a:r>
              <a:rPr lang="en-CA" altLang="en-US" sz="2800" b="1" dirty="0" smtClean="0">
                <a:latin typeface="Calibri" panose="020F0502020204030204" pitchFamily="34" charset="0"/>
              </a:rPr>
              <a:t>  </a:t>
            </a:r>
          </a:p>
          <a:p>
            <a:pPr marL="0" indent="0" algn="ctr" eaLnBrk="1" hangingPunct="1">
              <a:lnSpc>
                <a:spcPct val="107000"/>
              </a:lnSpc>
              <a:spcAft>
                <a:spcPct val="0"/>
              </a:spcAft>
              <a:buFontTx/>
              <a:buNone/>
            </a:pPr>
            <a:r>
              <a:rPr lang="en-CA" altLang="en-US" sz="2800" b="1" dirty="0" smtClean="0">
                <a:latin typeface="Calibri" panose="020F0502020204030204" pitchFamily="34" charset="0"/>
              </a:rPr>
              <a:t>Mohawk de </a:t>
            </a:r>
            <a:r>
              <a:rPr lang="en-CA" sz="2800" b="1" dirty="0" err="1" smtClean="0">
                <a:latin typeface="Calibri" panose="020F0502020204030204" pitchFamily="34" charset="0"/>
              </a:rPr>
              <a:t>Kanehsatake</a:t>
            </a:r>
            <a:endParaRPr lang="en-CA" sz="2800" b="1" dirty="0" smtClean="0">
              <a:latin typeface="Calibri" panose="020F0502020204030204" pitchFamily="34" charset="0"/>
            </a:endParaRPr>
          </a:p>
          <a:p>
            <a:pPr marL="0" indent="0" algn="ctr" eaLnBrk="1" hangingPunct="1">
              <a:lnSpc>
                <a:spcPct val="107000"/>
              </a:lnSpc>
              <a:spcAft>
                <a:spcPct val="0"/>
              </a:spcAft>
              <a:buFontTx/>
              <a:buNone/>
            </a:pPr>
            <a:endParaRPr lang="en-CA" altLang="en-US" sz="2800" b="1" dirty="0" smtClean="0">
              <a:latin typeface="Calibri" panose="020F0502020204030204" pitchFamily="34" charset="0"/>
            </a:endParaRPr>
          </a:p>
          <a:p>
            <a:pPr marL="0" indent="0" eaLnBrk="1" hangingPunct="1">
              <a:lnSpc>
                <a:spcPct val="107000"/>
              </a:lnSpc>
              <a:spcAft>
                <a:spcPct val="0"/>
              </a:spcAft>
              <a:buFontTx/>
              <a:buNone/>
            </a:pPr>
            <a:endParaRPr lang="fr-CA" altLang="en-US" sz="2400" dirty="0" smtClean="0">
              <a:latin typeface="Calibri" panose="020F0502020204030204" pitchFamily="34" charset="0"/>
            </a:endParaRPr>
          </a:p>
          <a:p>
            <a:pPr marL="0" indent="0" algn="ctr" eaLnBrk="1" hangingPunct="1">
              <a:lnSpc>
                <a:spcPct val="107000"/>
              </a:lnSpc>
              <a:spcAft>
                <a:spcPct val="0"/>
              </a:spcAft>
              <a:buFontTx/>
              <a:buNone/>
            </a:pPr>
            <a:endParaRPr lang="fr-CA" altLang="en-US" sz="2400" dirty="0" smtClean="0">
              <a:latin typeface="Calibri" panose="020F0502020204030204" pitchFamily="34" charset="0"/>
            </a:endParaRPr>
          </a:p>
          <a:p>
            <a:pPr marL="0" indent="0" algn="ctr" eaLnBrk="1" hangingPunct="1">
              <a:lnSpc>
                <a:spcPct val="107000"/>
              </a:lnSpc>
              <a:spcAft>
                <a:spcPct val="0"/>
              </a:spcAft>
              <a:buFontTx/>
              <a:buNone/>
            </a:pPr>
            <a:r>
              <a:rPr lang="fr-CA" altLang="en-US" sz="2400" dirty="0" smtClean="0">
                <a:latin typeface="Calibri" panose="020F0502020204030204" pitchFamily="34" charset="0"/>
              </a:rPr>
              <a:t>Contexte des négociations entre le CMK et Canada depuis 1991</a:t>
            </a:r>
          </a:p>
          <a:p>
            <a:pPr marL="0" indent="0" algn="ctr" eaLnBrk="1" hangingPunct="1">
              <a:lnSpc>
                <a:spcPct val="107000"/>
              </a:lnSpc>
              <a:spcAft>
                <a:spcPct val="0"/>
              </a:spcAft>
              <a:buFontTx/>
              <a:buNone/>
            </a:pPr>
            <a:endParaRPr lang="en-CA" sz="1600" dirty="0" smtClean="0">
              <a:latin typeface="Calibri" panose="020F0502020204030204" pitchFamily="34" charset="0"/>
            </a:endParaRPr>
          </a:p>
          <a:p>
            <a:pPr marL="0" indent="0" algn="ctr" eaLnBrk="1" hangingPunct="1">
              <a:lnSpc>
                <a:spcPct val="107000"/>
              </a:lnSpc>
              <a:spcAft>
                <a:spcPct val="0"/>
              </a:spcAft>
              <a:buFontTx/>
              <a:buNone/>
            </a:pPr>
            <a:r>
              <a:rPr lang="en-CA" sz="1600" dirty="0" err="1" smtClean="0">
                <a:latin typeface="Calibri" panose="020F0502020204030204" pitchFamily="34" charset="0"/>
              </a:rPr>
              <a:t>Kanehsatake</a:t>
            </a:r>
            <a:endParaRPr lang="en-CA" sz="1600" dirty="0" smtClean="0">
              <a:latin typeface="Calibri" panose="020F0502020204030204" pitchFamily="34" charset="0"/>
            </a:endParaRPr>
          </a:p>
          <a:p>
            <a:pPr marL="0" indent="0" algn="ctr" eaLnBrk="1" hangingPunct="1">
              <a:lnSpc>
                <a:spcPct val="107000"/>
              </a:lnSpc>
              <a:spcAft>
                <a:spcPct val="0"/>
              </a:spcAft>
              <a:buFontTx/>
              <a:buNone/>
            </a:pPr>
            <a:r>
              <a:rPr lang="en-CA" altLang="en-US" sz="1600" dirty="0" smtClean="0">
                <a:latin typeface="Calibri" panose="020F0502020204030204" pitchFamily="34" charset="0"/>
              </a:rPr>
              <a:t>1 et 2 </a:t>
            </a:r>
            <a:r>
              <a:rPr lang="en-CA" altLang="en-US" sz="1600" dirty="0" err="1" smtClean="0">
                <a:latin typeface="Calibri" panose="020F0502020204030204" pitchFamily="34" charset="0"/>
              </a:rPr>
              <a:t>décembre</a:t>
            </a:r>
            <a:r>
              <a:rPr lang="en-CA" altLang="en-US" sz="1600" dirty="0" smtClean="0">
                <a:latin typeface="Calibri" panose="020F0502020204030204" pitchFamily="34" charset="0"/>
              </a:rPr>
              <a:t>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530A049-ABFD-40BC-9E7A-E198708E9BF3}" type="slidenum">
              <a:rPr lang="en-CA"/>
              <a:pPr>
                <a:defRPr/>
              </a:pPr>
              <a:t>10</a:t>
            </a:fld>
            <a:endParaRPr lang="en-CA"/>
          </a:p>
        </p:txBody>
      </p:sp>
      <p:sp>
        <p:nvSpPr>
          <p:cNvPr id="6" name="Rectangle 2"/>
          <p:cNvSpPr txBox="1">
            <a:spLocks noChangeArrowheads="1"/>
          </p:cNvSpPr>
          <p:nvPr/>
        </p:nvSpPr>
        <p:spPr bwMode="auto">
          <a:xfrm>
            <a:off x="71438" y="228600"/>
            <a:ext cx="82343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marL="609600" indent="-609600" algn="ctr" eaLnBrk="1" hangingPunct="1">
              <a:lnSpc>
                <a:spcPct val="80000"/>
              </a:lnSpc>
              <a:buFontTx/>
              <a:buNone/>
              <a:defRPr/>
            </a:pPr>
            <a:endParaRPr lang="en-CA" altLang="fr-FR" sz="2800" dirty="0"/>
          </a:p>
          <a:p>
            <a:pPr marL="609600" indent="-609600" algn="ctr" eaLnBrk="1" hangingPunct="1">
              <a:lnSpc>
                <a:spcPct val="80000"/>
              </a:lnSpc>
              <a:buFontTx/>
              <a:buNone/>
              <a:defRPr/>
            </a:pPr>
            <a:r>
              <a:rPr lang="en-CA" altLang="fr-FR" sz="2800" dirty="0" smtClean="0"/>
              <a:t>Modification à </a:t>
            </a:r>
            <a:r>
              <a:rPr lang="en-CA" altLang="fr-FR" sz="2800" dirty="0" err="1" smtClean="0"/>
              <a:t>l’entente</a:t>
            </a:r>
            <a:r>
              <a:rPr lang="en-CA" altLang="fr-FR" sz="2800" dirty="0" smtClean="0"/>
              <a:t> de </a:t>
            </a:r>
            <a:r>
              <a:rPr lang="en-CA" altLang="fr-FR" sz="2800" dirty="0" err="1" smtClean="0"/>
              <a:t>gestion</a:t>
            </a:r>
            <a:r>
              <a:rPr lang="en-CA" altLang="fr-FR" sz="2800" dirty="0" smtClean="0"/>
              <a:t> des </a:t>
            </a:r>
            <a:r>
              <a:rPr lang="en-CA" altLang="fr-FR" sz="2800" dirty="0" err="1" smtClean="0"/>
              <a:t>propriétés</a:t>
            </a:r>
            <a:endParaRPr lang="en-CA" altLang="fr-FR" sz="2800" dirty="0"/>
          </a:p>
        </p:txBody>
      </p:sp>
      <p:sp>
        <p:nvSpPr>
          <p:cNvPr id="8" name="Espace réservé du contenu 2"/>
          <p:cNvSpPr>
            <a:spLocks noGrp="1"/>
          </p:cNvSpPr>
          <p:nvPr>
            <p:ph idx="1"/>
          </p:nvPr>
        </p:nvSpPr>
        <p:spPr>
          <a:xfrm>
            <a:off x="323850" y="1196975"/>
            <a:ext cx="8362950" cy="5472113"/>
          </a:xfrm>
        </p:spPr>
        <p:txBody>
          <a:bodyPr/>
          <a:lstStyle/>
          <a:p>
            <a:pPr marL="457200" indent="-457200">
              <a:buFontTx/>
              <a:buAutoNum type="alphaUcParenR" startAt="4"/>
            </a:pPr>
            <a:endParaRPr lang="fr-CA" altLang="fr-FR" sz="2200" dirty="0" smtClean="0"/>
          </a:p>
          <a:p>
            <a:pPr marL="457200" indent="-457200">
              <a:buFontTx/>
              <a:buAutoNum type="alphaUcParenR" startAt="4"/>
            </a:pPr>
            <a:r>
              <a:rPr lang="fr-CA" altLang="fr-FR" sz="2400" dirty="0" smtClean="0"/>
              <a:t>Là ou une allocation n’est pas approuvée, le Conseil sera responsable pour la gestion de telle propriété, en date d’expiration de l’entente de gestion. </a:t>
            </a:r>
          </a:p>
          <a:p>
            <a:pPr marL="457200" indent="-457200">
              <a:buFontTx/>
              <a:buAutoNum type="alphaUcParenR" startAt="4"/>
            </a:pPr>
            <a:endParaRPr lang="fr-CA" altLang="fr-FR" sz="2400" dirty="0"/>
          </a:p>
          <a:p>
            <a:pPr marL="457200" indent="-457200">
              <a:buFontTx/>
              <a:buAutoNum type="alphaUcParenR" startAt="4"/>
            </a:pPr>
            <a:r>
              <a:rPr lang="en-CA" altLang="fr-FR" sz="2400" dirty="0" smtClean="0"/>
              <a:t>Si le </a:t>
            </a:r>
            <a:r>
              <a:rPr lang="en-CA" altLang="fr-FR" sz="2400" dirty="0" err="1" smtClean="0"/>
              <a:t>Conseil</a:t>
            </a:r>
            <a:r>
              <a:rPr lang="en-CA" altLang="fr-FR" sz="2400" dirty="0" smtClean="0"/>
              <a:t> </a:t>
            </a:r>
            <a:r>
              <a:rPr lang="en-CA" altLang="fr-FR" sz="2400" dirty="0" err="1" smtClean="0"/>
              <a:t>n’établit</a:t>
            </a:r>
            <a:r>
              <a:rPr lang="en-CA" altLang="fr-FR" sz="2400" dirty="0" smtClean="0"/>
              <a:t> </a:t>
            </a:r>
            <a:r>
              <a:rPr lang="en-CA" altLang="fr-FR" sz="2400" dirty="0" err="1" smtClean="0"/>
              <a:t>ni</a:t>
            </a:r>
            <a:r>
              <a:rPr lang="en-CA" altLang="fr-FR" sz="2400" dirty="0" smtClean="0"/>
              <a:t> </a:t>
            </a:r>
            <a:r>
              <a:rPr lang="en-CA" altLang="fr-FR" sz="2400" dirty="0" err="1" smtClean="0"/>
              <a:t>n’implante</a:t>
            </a:r>
            <a:r>
              <a:rPr lang="en-CA" altLang="fr-FR" sz="2400" dirty="0" smtClean="0"/>
              <a:t> un </a:t>
            </a:r>
            <a:r>
              <a:rPr lang="en-CA" altLang="fr-FR" sz="2400" dirty="0" err="1" smtClean="0"/>
              <a:t>processus</a:t>
            </a:r>
            <a:r>
              <a:rPr lang="en-CA" altLang="fr-FR" sz="2400" dirty="0" smtClean="0"/>
              <a:t> </a:t>
            </a:r>
            <a:r>
              <a:rPr lang="en-CA" altLang="fr-FR" sz="2400" dirty="0" err="1" smtClean="0"/>
              <a:t>d’allocation</a:t>
            </a:r>
            <a:r>
              <a:rPr lang="en-CA" altLang="fr-FR" sz="2400" dirty="0" smtClean="0"/>
              <a:t> </a:t>
            </a:r>
            <a:r>
              <a:rPr lang="en-CA" altLang="fr-FR" sz="2400" dirty="0" err="1" smtClean="0"/>
              <a:t>ou</a:t>
            </a:r>
            <a:r>
              <a:rPr lang="en-CA" altLang="fr-FR" sz="2400" dirty="0" smtClean="0"/>
              <a:t> ne </a:t>
            </a:r>
            <a:r>
              <a:rPr lang="en-CA" altLang="fr-FR" sz="2400" dirty="0" err="1" smtClean="0"/>
              <a:t>procède</a:t>
            </a:r>
            <a:r>
              <a:rPr lang="en-CA" altLang="fr-FR" sz="2400" dirty="0" smtClean="0"/>
              <a:t> pas à </a:t>
            </a:r>
            <a:r>
              <a:rPr lang="en-CA" altLang="fr-FR" sz="2400" dirty="0" err="1" smtClean="0"/>
              <a:t>l’allocation</a:t>
            </a:r>
            <a:r>
              <a:rPr lang="en-CA" altLang="fr-FR" sz="2400" dirty="0" smtClean="0"/>
              <a:t> </a:t>
            </a:r>
            <a:r>
              <a:rPr lang="en-CA" altLang="fr-FR" sz="2400" dirty="0" err="1" smtClean="0"/>
              <a:t>conforme</a:t>
            </a:r>
            <a:r>
              <a:rPr lang="en-CA" altLang="fr-FR" sz="2400" dirty="0" smtClean="0"/>
              <a:t> aux provisions de </a:t>
            </a:r>
            <a:r>
              <a:rPr lang="en-CA" altLang="fr-FR" sz="2400" dirty="0" err="1" smtClean="0"/>
              <a:t>ces</a:t>
            </a:r>
            <a:r>
              <a:rPr lang="en-CA" altLang="fr-FR" sz="2400" dirty="0" smtClean="0"/>
              <a:t> </a:t>
            </a:r>
            <a:r>
              <a:rPr lang="en-CA" altLang="fr-FR" sz="2400" dirty="0" err="1" smtClean="0"/>
              <a:t>présentes</a:t>
            </a:r>
            <a:r>
              <a:rPr lang="en-CA" altLang="fr-FR" sz="2400" dirty="0" smtClean="0"/>
              <a:t>, le </a:t>
            </a:r>
            <a:r>
              <a:rPr lang="en-CA" altLang="fr-FR" sz="2400" dirty="0" err="1" smtClean="0"/>
              <a:t>Conseil</a:t>
            </a:r>
            <a:r>
              <a:rPr lang="en-CA" altLang="fr-FR" sz="2400" dirty="0" smtClean="0"/>
              <a:t> sera </a:t>
            </a:r>
            <a:r>
              <a:rPr lang="en-CA" altLang="fr-FR" sz="2400" dirty="0" err="1" smtClean="0"/>
              <a:t>responsable</a:t>
            </a:r>
            <a:r>
              <a:rPr lang="en-CA" altLang="fr-FR" sz="2400" dirty="0" smtClean="0"/>
              <a:t> </a:t>
            </a:r>
            <a:r>
              <a:rPr lang="en-CA" altLang="fr-FR" sz="2400" dirty="0" smtClean="0"/>
              <a:t>pour </a:t>
            </a:r>
            <a:r>
              <a:rPr lang="en-CA" altLang="fr-FR" sz="2400" dirty="0" err="1" smtClean="0"/>
              <a:t>ces</a:t>
            </a:r>
            <a:r>
              <a:rPr lang="en-CA" altLang="fr-FR" sz="2400" dirty="0" smtClean="0"/>
              <a:t> </a:t>
            </a:r>
            <a:r>
              <a:rPr lang="en-CA" altLang="fr-FR" sz="2400" dirty="0" err="1" smtClean="0"/>
              <a:t>propriétés</a:t>
            </a:r>
            <a:r>
              <a:rPr lang="en-CA" altLang="fr-FR" sz="2400" dirty="0" smtClean="0"/>
              <a:t>. </a:t>
            </a:r>
            <a:endParaRPr lang="fr-CA" altLang="fr-FR" sz="2400" dirty="0" smtClean="0"/>
          </a:p>
        </p:txBody>
      </p:sp>
    </p:spTree>
    <p:extLst>
      <p:ext uri="{BB962C8B-B14F-4D97-AF65-F5344CB8AC3E}">
        <p14:creationId xmlns:p14="http://schemas.microsoft.com/office/powerpoint/2010/main" val="1143075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530A049-ABFD-40BC-9E7A-E198708E9BF3}" type="slidenum">
              <a:rPr lang="en-CA"/>
              <a:pPr>
                <a:defRPr/>
              </a:pPr>
              <a:t>11</a:t>
            </a:fld>
            <a:endParaRPr lang="en-CA"/>
          </a:p>
        </p:txBody>
      </p:sp>
      <p:sp>
        <p:nvSpPr>
          <p:cNvPr id="6" name="Rectangle 2"/>
          <p:cNvSpPr txBox="1">
            <a:spLocks noChangeArrowheads="1"/>
          </p:cNvSpPr>
          <p:nvPr/>
        </p:nvSpPr>
        <p:spPr bwMode="auto">
          <a:xfrm>
            <a:off x="71438" y="228600"/>
            <a:ext cx="82343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marL="609600" indent="-609600" algn="ctr" eaLnBrk="1" hangingPunct="1">
              <a:lnSpc>
                <a:spcPct val="80000"/>
              </a:lnSpc>
              <a:buFontTx/>
              <a:buNone/>
              <a:defRPr/>
            </a:pPr>
            <a:endParaRPr lang="en-CA" altLang="fr-FR" sz="2800" dirty="0"/>
          </a:p>
          <a:p>
            <a:pPr marL="609600" indent="-609600" algn="ctr" eaLnBrk="1" hangingPunct="1">
              <a:lnSpc>
                <a:spcPct val="80000"/>
              </a:lnSpc>
              <a:buFontTx/>
              <a:buNone/>
              <a:defRPr/>
            </a:pPr>
            <a:r>
              <a:rPr lang="en-CA" altLang="fr-FR" sz="2800" dirty="0" smtClean="0"/>
              <a:t>Modification à </a:t>
            </a:r>
            <a:r>
              <a:rPr lang="en-CA" altLang="fr-FR" sz="2800" dirty="0" err="1" smtClean="0"/>
              <a:t>l’entente</a:t>
            </a:r>
            <a:r>
              <a:rPr lang="en-CA" altLang="fr-FR" sz="2800" dirty="0" smtClean="0"/>
              <a:t> de la </a:t>
            </a:r>
            <a:r>
              <a:rPr lang="en-CA" altLang="fr-FR" sz="2800" dirty="0" err="1" smtClean="0"/>
              <a:t>gestion</a:t>
            </a:r>
            <a:r>
              <a:rPr lang="en-CA" altLang="fr-FR" sz="2800" dirty="0" smtClean="0"/>
              <a:t> des </a:t>
            </a:r>
            <a:r>
              <a:rPr lang="en-CA" altLang="fr-FR" sz="2800" dirty="0" err="1"/>
              <a:t>p</a:t>
            </a:r>
            <a:r>
              <a:rPr lang="en-CA" altLang="fr-FR" sz="2800" dirty="0" err="1" smtClean="0"/>
              <a:t>ropriétés</a:t>
            </a:r>
            <a:endParaRPr lang="en-CA" altLang="fr-FR" sz="2800" dirty="0"/>
          </a:p>
        </p:txBody>
      </p:sp>
      <p:sp>
        <p:nvSpPr>
          <p:cNvPr id="7" name="Espace réservé du contenu 2"/>
          <p:cNvSpPr>
            <a:spLocks noGrp="1"/>
          </p:cNvSpPr>
          <p:nvPr>
            <p:ph idx="1"/>
          </p:nvPr>
        </p:nvSpPr>
        <p:spPr>
          <a:xfrm>
            <a:off x="152400" y="990600"/>
            <a:ext cx="8229600" cy="5124450"/>
          </a:xfrm>
        </p:spPr>
        <p:txBody>
          <a:bodyPr/>
          <a:lstStyle/>
          <a:p>
            <a:pPr marL="714375" indent="-628650">
              <a:buFontTx/>
              <a:buNone/>
            </a:pPr>
            <a:endParaRPr lang="en-CA" altLang="fr-FR" sz="2100" dirty="0" smtClean="0"/>
          </a:p>
          <a:p>
            <a:pPr marL="714375" indent="-628650">
              <a:buFontTx/>
              <a:buNone/>
            </a:pPr>
            <a:r>
              <a:rPr lang="en-CA" altLang="fr-FR" sz="2100" b="1" dirty="0" smtClean="0"/>
              <a:t>6.12</a:t>
            </a:r>
            <a:r>
              <a:rPr lang="en-CA" altLang="fr-FR" sz="2100" dirty="0" smtClean="0"/>
              <a:t> Les parties </a:t>
            </a:r>
            <a:r>
              <a:rPr lang="en-CA" altLang="fr-FR" sz="2100" dirty="0" err="1" smtClean="0"/>
              <a:t>guarantissent</a:t>
            </a:r>
            <a:r>
              <a:rPr lang="en-CA" altLang="fr-FR" sz="2100" dirty="0" smtClean="0"/>
              <a:t> </a:t>
            </a:r>
            <a:r>
              <a:rPr lang="en-CA" altLang="fr-FR" sz="2100" dirty="0" err="1" smtClean="0"/>
              <a:t>qu’elles</a:t>
            </a:r>
            <a:r>
              <a:rPr lang="en-CA" altLang="fr-FR" sz="2100" dirty="0" smtClean="0"/>
              <a:t> </a:t>
            </a:r>
            <a:r>
              <a:rPr lang="en-CA" altLang="fr-FR" sz="2100" dirty="0" err="1" smtClean="0"/>
              <a:t>possèdent</a:t>
            </a:r>
            <a:r>
              <a:rPr lang="en-CA" altLang="fr-FR" sz="2100" dirty="0" smtClean="0"/>
              <a:t> </a:t>
            </a:r>
            <a:r>
              <a:rPr lang="en-CA" altLang="fr-FR" sz="2100" dirty="0" err="1" smtClean="0"/>
              <a:t>tous</a:t>
            </a:r>
            <a:r>
              <a:rPr lang="en-CA" altLang="fr-FR" sz="2100" dirty="0" smtClean="0"/>
              <a:t> les </a:t>
            </a:r>
            <a:r>
              <a:rPr lang="en-CA" altLang="fr-FR" sz="2100" dirty="0" err="1" smtClean="0"/>
              <a:t>pouvoirs</a:t>
            </a:r>
            <a:r>
              <a:rPr lang="en-CA" altLang="fr-FR" sz="2100" dirty="0" smtClean="0"/>
              <a:t> et </a:t>
            </a:r>
            <a:r>
              <a:rPr lang="en-CA" altLang="fr-FR" sz="2100" dirty="0" err="1" smtClean="0"/>
              <a:t>l’autorité</a:t>
            </a:r>
            <a:r>
              <a:rPr lang="en-CA" altLang="fr-FR" sz="2100" dirty="0" smtClean="0"/>
              <a:t> sous les status </a:t>
            </a:r>
            <a:r>
              <a:rPr lang="en-CA" altLang="fr-FR" sz="2100" dirty="0" err="1" smtClean="0"/>
              <a:t>ou</a:t>
            </a:r>
            <a:r>
              <a:rPr lang="en-CA" altLang="fr-FR" sz="2100" dirty="0" smtClean="0"/>
              <a:t> </a:t>
            </a:r>
            <a:r>
              <a:rPr lang="en-CA" altLang="fr-FR" sz="2100" dirty="0" err="1" smtClean="0"/>
              <a:t>règlements</a:t>
            </a:r>
            <a:r>
              <a:rPr lang="en-CA" altLang="fr-FR" sz="2100" dirty="0" smtClean="0"/>
              <a:t> </a:t>
            </a:r>
            <a:r>
              <a:rPr lang="en-CA" altLang="fr-FR" sz="2100" dirty="0" err="1" smtClean="0"/>
              <a:t>applicables</a:t>
            </a:r>
            <a:r>
              <a:rPr lang="en-CA" altLang="fr-FR" sz="2100" dirty="0" smtClean="0"/>
              <a:t> pour </a:t>
            </a:r>
            <a:r>
              <a:rPr lang="en-CA" altLang="fr-FR" sz="2100" dirty="0" err="1" smtClean="0"/>
              <a:t>s’engager</a:t>
            </a:r>
            <a:r>
              <a:rPr lang="en-CA" altLang="fr-FR" sz="2100" dirty="0" smtClean="0"/>
              <a:t> et </a:t>
            </a:r>
            <a:r>
              <a:rPr lang="en-CA" altLang="fr-FR" sz="2100" dirty="0" err="1" smtClean="0"/>
              <a:t>entreprendre</a:t>
            </a:r>
            <a:r>
              <a:rPr lang="en-CA" altLang="fr-FR" sz="2100" dirty="0" smtClean="0"/>
              <a:t> la </a:t>
            </a:r>
            <a:r>
              <a:rPr lang="en-CA" altLang="fr-FR" sz="2100" dirty="0" err="1" smtClean="0"/>
              <a:t>remédiation</a:t>
            </a:r>
            <a:r>
              <a:rPr lang="en-CA" altLang="fr-FR" sz="2100" dirty="0" smtClean="0"/>
              <a:t> </a:t>
            </a:r>
            <a:r>
              <a:rPr lang="en-CA" altLang="fr-FR" sz="2100" dirty="0" smtClean="0"/>
              <a:t>de tout </a:t>
            </a:r>
            <a:r>
              <a:rPr lang="en-CA" altLang="fr-FR" sz="2100" dirty="0" err="1" smtClean="0"/>
              <a:t>manque</a:t>
            </a:r>
            <a:r>
              <a:rPr lang="en-CA" altLang="fr-FR" sz="2100" dirty="0" smtClean="0"/>
              <a:t> qui sera </a:t>
            </a:r>
            <a:r>
              <a:rPr lang="en-CA" altLang="fr-FR" sz="2100" dirty="0" err="1" smtClean="0"/>
              <a:t>raisonnablement</a:t>
            </a:r>
            <a:r>
              <a:rPr lang="en-CA" altLang="fr-FR" sz="2100" dirty="0" smtClean="0"/>
              <a:t> </a:t>
            </a:r>
            <a:r>
              <a:rPr lang="en-CA" altLang="fr-FR" sz="2100" dirty="0" err="1" smtClean="0"/>
              <a:t>énoncé</a:t>
            </a:r>
            <a:r>
              <a:rPr lang="en-CA" altLang="fr-FR" sz="2100" dirty="0" smtClean="0"/>
              <a:t> par </a:t>
            </a:r>
            <a:r>
              <a:rPr lang="en-CA" altLang="fr-FR" sz="2100" dirty="0" err="1" smtClean="0"/>
              <a:t>sa</a:t>
            </a:r>
            <a:r>
              <a:rPr lang="en-CA" altLang="fr-FR" sz="2100" dirty="0" smtClean="0"/>
              <a:t> </a:t>
            </a:r>
            <a:r>
              <a:rPr lang="en-CA" altLang="fr-FR" sz="2100" dirty="0" err="1" smtClean="0"/>
              <a:t>Majesté,la</a:t>
            </a:r>
            <a:r>
              <a:rPr lang="en-CA" altLang="fr-FR" sz="2100" dirty="0" smtClean="0"/>
              <a:t> corporation </a:t>
            </a:r>
            <a:r>
              <a:rPr lang="en-CA" altLang="fr-FR" sz="2100" dirty="0" err="1" smtClean="0"/>
              <a:t>ou</a:t>
            </a:r>
            <a:r>
              <a:rPr lang="en-CA" altLang="fr-FR" sz="2100" dirty="0" smtClean="0"/>
              <a:t> le </a:t>
            </a:r>
            <a:r>
              <a:rPr lang="en-CA" altLang="fr-FR" sz="2100" dirty="0" err="1" smtClean="0"/>
              <a:t>Conseil</a:t>
            </a:r>
            <a:r>
              <a:rPr lang="en-CA" altLang="fr-FR" sz="2100" dirty="0" smtClean="0"/>
              <a:t>. </a:t>
            </a:r>
          </a:p>
          <a:p>
            <a:pPr marL="714375" indent="-628650">
              <a:buFontTx/>
              <a:buNone/>
            </a:pPr>
            <a:endParaRPr lang="en-CA" altLang="fr-FR" sz="2100" dirty="0" smtClean="0"/>
          </a:p>
          <a:p>
            <a:pPr marL="714375" indent="-628650">
              <a:buFontTx/>
              <a:buNone/>
            </a:pPr>
            <a:r>
              <a:rPr lang="en-CA" altLang="fr-FR" sz="2100" b="1" dirty="0" smtClean="0"/>
              <a:t>6.13</a:t>
            </a:r>
            <a:r>
              <a:rPr lang="en-CA" altLang="fr-FR" sz="2100" dirty="0" smtClean="0"/>
              <a:t> </a:t>
            </a:r>
            <a:r>
              <a:rPr lang="fr-CA" altLang="fr-FR" sz="2100" dirty="0" smtClean="0"/>
              <a:t>Cette entente a été entièrement négociée par les représentants des parties, qui attestent par leur signature qu’ils ont examiné et compris toutes ses provisions. </a:t>
            </a:r>
            <a:endParaRPr lang="en-CA" altLang="fr-FR" sz="2100" dirty="0" smtClean="0"/>
          </a:p>
          <a:p>
            <a:pPr marL="714375" indent="-628650">
              <a:buFontTx/>
              <a:buNone/>
            </a:pPr>
            <a:endParaRPr lang="en-CA" altLang="fr-FR" sz="2100" dirty="0"/>
          </a:p>
          <a:p>
            <a:pPr marL="714375" indent="-628650">
              <a:buFontTx/>
              <a:buNone/>
            </a:pPr>
            <a:r>
              <a:rPr lang="en-CA" altLang="fr-FR" sz="2100" b="1" dirty="0" smtClean="0"/>
              <a:t>6.14</a:t>
            </a:r>
            <a:r>
              <a:rPr lang="en-CA" altLang="fr-FR" sz="2100" dirty="0" smtClean="0"/>
              <a:t> Les parties </a:t>
            </a:r>
            <a:r>
              <a:rPr lang="en-CA" altLang="fr-FR" sz="2100" dirty="0" err="1" smtClean="0"/>
              <a:t>confirment</a:t>
            </a:r>
            <a:r>
              <a:rPr lang="en-CA" altLang="fr-FR" sz="2100" dirty="0" smtClean="0"/>
              <a:t> </a:t>
            </a:r>
            <a:r>
              <a:rPr lang="en-CA" altLang="fr-FR" sz="2100" dirty="0" err="1" smtClean="0"/>
              <a:t>qu’ils</a:t>
            </a:r>
            <a:r>
              <a:rPr lang="en-CA" altLang="fr-FR" sz="2100" dirty="0" smtClean="0"/>
              <a:t> </a:t>
            </a:r>
            <a:r>
              <a:rPr lang="en-CA" altLang="fr-FR" sz="2100" dirty="0" err="1" smtClean="0"/>
              <a:t>ont</a:t>
            </a:r>
            <a:r>
              <a:rPr lang="en-CA" altLang="fr-FR" sz="2100" dirty="0" smtClean="0"/>
              <a:t> </a:t>
            </a:r>
            <a:r>
              <a:rPr lang="en-CA" altLang="fr-FR" sz="2100" dirty="0" err="1" smtClean="0"/>
              <a:t>obtenu</a:t>
            </a:r>
            <a:r>
              <a:rPr lang="en-CA" altLang="fr-FR" sz="2100" dirty="0" smtClean="0"/>
              <a:t> </a:t>
            </a:r>
            <a:r>
              <a:rPr lang="en-CA" altLang="fr-FR" sz="2100" dirty="0" err="1" smtClean="0"/>
              <a:t>l’avis</a:t>
            </a:r>
            <a:r>
              <a:rPr lang="en-CA" altLang="fr-FR" sz="2100" dirty="0" smtClean="0"/>
              <a:t> de </a:t>
            </a:r>
            <a:r>
              <a:rPr lang="en-CA" altLang="fr-FR" sz="2100" dirty="0" err="1" smtClean="0"/>
              <a:t>leur</a:t>
            </a:r>
            <a:r>
              <a:rPr lang="en-CA" altLang="fr-FR" sz="2100" dirty="0" smtClean="0"/>
              <a:t> </a:t>
            </a:r>
            <a:r>
              <a:rPr lang="en-CA" altLang="fr-FR" sz="2100" dirty="0" err="1" smtClean="0"/>
              <a:t>conseiller</a:t>
            </a:r>
            <a:r>
              <a:rPr lang="en-CA" altLang="fr-FR" sz="2100" dirty="0" smtClean="0"/>
              <a:t> </a:t>
            </a:r>
            <a:r>
              <a:rPr lang="en-CA" altLang="fr-FR" sz="2100" dirty="0" err="1" smtClean="0"/>
              <a:t>légal</a:t>
            </a:r>
            <a:r>
              <a:rPr lang="en-CA" altLang="fr-FR" sz="2100" dirty="0" smtClean="0"/>
              <a:t> </a:t>
            </a:r>
            <a:r>
              <a:rPr lang="en-CA" altLang="fr-FR" sz="2100" dirty="0" err="1" smtClean="0"/>
              <a:t>en</a:t>
            </a:r>
            <a:r>
              <a:rPr lang="en-CA" altLang="fr-FR" sz="2100" dirty="0" smtClean="0"/>
              <a:t> </a:t>
            </a:r>
            <a:r>
              <a:rPr lang="en-CA" altLang="fr-FR" sz="2100" dirty="0" err="1" smtClean="0"/>
              <a:t>ce</a:t>
            </a:r>
            <a:r>
              <a:rPr lang="en-CA" altLang="fr-FR" sz="2100" dirty="0" smtClean="0"/>
              <a:t> qui </a:t>
            </a:r>
            <a:r>
              <a:rPr lang="en-CA" altLang="fr-FR" sz="2100" dirty="0" err="1" smtClean="0"/>
              <a:t>concerne</a:t>
            </a:r>
            <a:r>
              <a:rPr lang="en-CA" altLang="fr-FR" sz="2100" dirty="0" smtClean="0"/>
              <a:t> </a:t>
            </a:r>
            <a:r>
              <a:rPr lang="en-CA" altLang="fr-FR" sz="2100" dirty="0" err="1" smtClean="0"/>
              <a:t>cette</a:t>
            </a:r>
            <a:r>
              <a:rPr lang="en-CA" altLang="fr-FR" sz="2100" dirty="0" smtClean="0"/>
              <a:t> entente </a:t>
            </a:r>
            <a:r>
              <a:rPr lang="en-CA" altLang="fr-FR" sz="2100" dirty="0" err="1" smtClean="0"/>
              <a:t>avant</a:t>
            </a:r>
            <a:r>
              <a:rPr lang="en-CA" altLang="fr-FR" sz="2100" dirty="0" smtClean="0"/>
              <a:t> de signer. </a:t>
            </a:r>
          </a:p>
          <a:p>
            <a:pPr marL="0" indent="0">
              <a:buFontTx/>
              <a:buNone/>
            </a:pPr>
            <a:endParaRPr lang="fr-CA" altLang="fr-FR" sz="2200" dirty="0" smtClean="0"/>
          </a:p>
        </p:txBody>
      </p:sp>
    </p:spTree>
    <p:extLst>
      <p:ext uri="{BB962C8B-B14F-4D97-AF65-F5344CB8AC3E}">
        <p14:creationId xmlns:p14="http://schemas.microsoft.com/office/powerpoint/2010/main" val="3861868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530A049-ABFD-40BC-9E7A-E198708E9BF3}" type="slidenum">
              <a:rPr lang="en-CA"/>
              <a:pPr>
                <a:defRPr/>
              </a:pPr>
              <a:t>12</a:t>
            </a:fld>
            <a:endParaRPr lang="en-CA" dirty="0"/>
          </a:p>
        </p:txBody>
      </p:sp>
      <p:sp>
        <p:nvSpPr>
          <p:cNvPr id="6" name="Rectangle 2"/>
          <p:cNvSpPr txBox="1">
            <a:spLocks noChangeArrowheads="1"/>
          </p:cNvSpPr>
          <p:nvPr/>
        </p:nvSpPr>
        <p:spPr bwMode="auto">
          <a:xfrm>
            <a:off x="71438" y="228600"/>
            <a:ext cx="82343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marL="609600" indent="-609600" algn="ctr" eaLnBrk="1" hangingPunct="1">
              <a:lnSpc>
                <a:spcPct val="80000"/>
              </a:lnSpc>
              <a:buFontTx/>
              <a:buNone/>
              <a:defRPr/>
            </a:pPr>
            <a:endParaRPr lang="en-CA" altLang="fr-FR" sz="2800" dirty="0"/>
          </a:p>
          <a:p>
            <a:pPr marL="609600" indent="-609600" algn="ctr" eaLnBrk="1" hangingPunct="1">
              <a:lnSpc>
                <a:spcPct val="80000"/>
              </a:lnSpc>
              <a:buFontTx/>
              <a:buNone/>
              <a:defRPr/>
            </a:pPr>
            <a:r>
              <a:rPr lang="en-CA" altLang="fr-FR" sz="2800" dirty="0" smtClean="0"/>
              <a:t>Modification de </a:t>
            </a:r>
            <a:r>
              <a:rPr lang="en-CA" altLang="fr-FR" sz="2800" dirty="0" err="1" smtClean="0"/>
              <a:t>l’entente</a:t>
            </a:r>
            <a:r>
              <a:rPr lang="en-CA" altLang="fr-FR" sz="2800" dirty="0" smtClean="0"/>
              <a:t> de la </a:t>
            </a:r>
            <a:r>
              <a:rPr lang="en-CA" altLang="fr-FR" sz="2800" dirty="0" err="1" smtClean="0"/>
              <a:t>gestion</a:t>
            </a:r>
            <a:r>
              <a:rPr lang="en-CA" altLang="fr-FR" sz="2800" dirty="0" smtClean="0"/>
              <a:t> des </a:t>
            </a:r>
            <a:r>
              <a:rPr lang="en-CA" altLang="fr-FR" sz="2800" smtClean="0"/>
              <a:t>propriétés</a:t>
            </a:r>
            <a:endParaRPr lang="en-CA" altLang="fr-FR" sz="2800" dirty="0"/>
          </a:p>
        </p:txBody>
      </p:sp>
      <p:sp>
        <p:nvSpPr>
          <p:cNvPr id="8" name="Espace réservé du contenu 2"/>
          <p:cNvSpPr>
            <a:spLocks noGrp="1"/>
          </p:cNvSpPr>
          <p:nvPr>
            <p:ph idx="1"/>
          </p:nvPr>
        </p:nvSpPr>
        <p:spPr>
          <a:xfrm>
            <a:off x="152400" y="1143000"/>
            <a:ext cx="8229600" cy="3962400"/>
          </a:xfrm>
        </p:spPr>
        <p:txBody>
          <a:bodyPr/>
          <a:lstStyle/>
          <a:p>
            <a:pPr marL="0" indent="0">
              <a:buFontTx/>
              <a:buNone/>
            </a:pPr>
            <a:endParaRPr lang="en-CA" altLang="fr-FR" sz="2200" dirty="0" smtClean="0"/>
          </a:p>
          <a:p>
            <a:pPr marL="0" indent="0">
              <a:buFontTx/>
              <a:buNone/>
            </a:pPr>
            <a:r>
              <a:rPr lang="fr-CA" altLang="fr-FR" sz="2200" dirty="0" smtClean="0"/>
              <a:t>Lorsque</a:t>
            </a:r>
            <a:r>
              <a:rPr lang="en-CA" altLang="fr-FR" sz="2200" dirty="0" smtClean="0"/>
              <a:t> le </a:t>
            </a:r>
            <a:r>
              <a:rPr lang="fr-CA" altLang="fr-FR" sz="2200" dirty="0" smtClean="0"/>
              <a:t>Conseil</a:t>
            </a:r>
            <a:r>
              <a:rPr lang="en-CA" altLang="fr-FR" sz="2200" dirty="0" smtClean="0"/>
              <a:t> </a:t>
            </a:r>
            <a:r>
              <a:rPr lang="en-CA" altLang="fr-FR" sz="2200" dirty="0" err="1" smtClean="0"/>
              <a:t>manqua</a:t>
            </a:r>
            <a:r>
              <a:rPr lang="en-CA" altLang="fr-FR" sz="2200" dirty="0" smtClean="0"/>
              <a:t> à </a:t>
            </a:r>
            <a:r>
              <a:rPr lang="en-CA" altLang="fr-FR" sz="2200" dirty="0" err="1" smtClean="0"/>
              <a:t>ses</a:t>
            </a:r>
            <a:r>
              <a:rPr lang="en-CA" altLang="fr-FR" sz="2200" dirty="0" smtClean="0"/>
              <a:t> obligations le 21 </a:t>
            </a:r>
            <a:r>
              <a:rPr lang="en-CA" altLang="fr-FR" sz="2200" dirty="0" err="1" smtClean="0"/>
              <a:t>septembre</a:t>
            </a:r>
            <a:r>
              <a:rPr lang="en-CA" altLang="fr-FR" sz="2200" dirty="0" smtClean="0"/>
              <a:t> 2001, le 12 </a:t>
            </a:r>
            <a:r>
              <a:rPr lang="en-CA" altLang="fr-FR" sz="2200" dirty="0" err="1" smtClean="0"/>
              <a:t>décembre</a:t>
            </a:r>
            <a:r>
              <a:rPr lang="en-CA" altLang="fr-FR" sz="2200" dirty="0" smtClean="0"/>
              <a:t> 2001 et le 21 mars, 2002, </a:t>
            </a:r>
            <a:r>
              <a:rPr lang="en-CA" altLang="fr-FR" sz="2200" dirty="0" err="1" smtClean="0"/>
              <a:t>il</a:t>
            </a:r>
            <a:r>
              <a:rPr lang="en-CA" altLang="fr-FR" sz="2200" dirty="0" smtClean="0"/>
              <a:t> </a:t>
            </a:r>
            <a:r>
              <a:rPr lang="en-CA" altLang="fr-FR" sz="2200" dirty="0" err="1" smtClean="0"/>
              <a:t>fut</a:t>
            </a:r>
            <a:r>
              <a:rPr lang="en-CA" altLang="fr-FR" sz="2200" dirty="0" smtClean="0"/>
              <a:t> </a:t>
            </a:r>
            <a:r>
              <a:rPr lang="en-CA" altLang="fr-FR" sz="2200" dirty="0" err="1" smtClean="0"/>
              <a:t>mis</a:t>
            </a:r>
            <a:r>
              <a:rPr lang="en-CA" altLang="fr-FR" sz="2200" dirty="0" smtClean="0"/>
              <a:t> sous </a:t>
            </a:r>
            <a:r>
              <a:rPr lang="en-CA" altLang="fr-FR" sz="2200" dirty="0" err="1" smtClean="0"/>
              <a:t>avis</a:t>
            </a:r>
            <a:r>
              <a:rPr lang="en-CA" altLang="fr-FR" sz="2200" dirty="0" smtClean="0"/>
              <a:t> de non conformance par le Canada le 26 </a:t>
            </a:r>
            <a:r>
              <a:rPr lang="en-CA" altLang="fr-FR" sz="2200" dirty="0" err="1" smtClean="0"/>
              <a:t>octobre</a:t>
            </a:r>
            <a:r>
              <a:rPr lang="en-CA" altLang="fr-FR" sz="2200" dirty="0" smtClean="0"/>
              <a:t> 2001, le 13 </a:t>
            </a:r>
            <a:r>
              <a:rPr lang="en-CA" altLang="fr-FR" sz="2200" dirty="0" err="1" smtClean="0"/>
              <a:t>novembre</a:t>
            </a:r>
            <a:r>
              <a:rPr lang="en-CA" altLang="fr-FR" sz="2200" dirty="0" smtClean="0"/>
              <a:t> 2001, le 5 </a:t>
            </a:r>
            <a:r>
              <a:rPr lang="en-CA" altLang="fr-FR" sz="2200" dirty="0" err="1" smtClean="0"/>
              <a:t>février</a:t>
            </a:r>
            <a:r>
              <a:rPr lang="en-CA" altLang="fr-FR" sz="2200" dirty="0" smtClean="0"/>
              <a:t> 2002 et le 4 </a:t>
            </a:r>
            <a:r>
              <a:rPr lang="en-CA" altLang="fr-FR" sz="2200" dirty="0" err="1" smtClean="0"/>
              <a:t>juin</a:t>
            </a:r>
            <a:r>
              <a:rPr lang="en-CA" altLang="fr-FR" sz="2200" dirty="0" smtClean="0"/>
              <a:t> 2002.</a:t>
            </a:r>
            <a:endParaRPr lang="en-CA" altLang="fr-FR" sz="2200" dirty="0" smtClean="0"/>
          </a:p>
          <a:p>
            <a:pPr marL="0" indent="0">
              <a:buFontTx/>
              <a:buNone/>
            </a:pPr>
            <a:endParaRPr lang="en-CA" altLang="fr-FR" sz="2200" dirty="0" smtClean="0"/>
          </a:p>
          <a:p>
            <a:pPr marL="0" indent="0">
              <a:buFontTx/>
              <a:buNone/>
            </a:pPr>
            <a:r>
              <a:rPr lang="en-CA" altLang="fr-FR" sz="2200" dirty="0" smtClean="0"/>
              <a:t>Le 18 </a:t>
            </a:r>
            <a:r>
              <a:rPr lang="en-CA" altLang="fr-FR" sz="2200" dirty="0" err="1" smtClean="0"/>
              <a:t>juillet</a:t>
            </a:r>
            <a:r>
              <a:rPr lang="en-CA" altLang="fr-FR" sz="2200" dirty="0" smtClean="0"/>
              <a:t> 2002, Canada </a:t>
            </a:r>
            <a:r>
              <a:rPr lang="en-CA" altLang="fr-FR" sz="2200" dirty="0" smtClean="0"/>
              <a:t>fit </a:t>
            </a:r>
            <a:r>
              <a:rPr lang="en-CA" altLang="fr-FR" sz="2200" dirty="0" err="1" smtClean="0"/>
              <a:t>parvenir</a:t>
            </a:r>
            <a:r>
              <a:rPr lang="en-CA" altLang="fr-FR" sz="2200" dirty="0" smtClean="0"/>
              <a:t> </a:t>
            </a:r>
            <a:r>
              <a:rPr lang="en-CA" altLang="fr-FR" sz="2200" dirty="0" err="1" smtClean="0"/>
              <a:t>une</a:t>
            </a:r>
            <a:r>
              <a:rPr lang="en-CA" altLang="fr-FR" sz="2200" dirty="0" smtClean="0"/>
              <a:t> </a:t>
            </a:r>
            <a:r>
              <a:rPr lang="en-CA" altLang="fr-FR" sz="2200" dirty="0" err="1" smtClean="0"/>
              <a:t>lettre</a:t>
            </a:r>
            <a:r>
              <a:rPr lang="en-CA" altLang="fr-FR" sz="2200" dirty="0" smtClean="0"/>
              <a:t> aux occupants les informant de la situation.</a:t>
            </a:r>
            <a:endParaRPr lang="fr-CA" altLang="fr-FR" sz="2200" dirty="0" smtClean="0"/>
          </a:p>
        </p:txBody>
      </p:sp>
    </p:spTree>
    <p:extLst>
      <p:ext uri="{BB962C8B-B14F-4D97-AF65-F5344CB8AC3E}">
        <p14:creationId xmlns:p14="http://schemas.microsoft.com/office/powerpoint/2010/main" val="21073944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381000" y="533400"/>
            <a:ext cx="7848600" cy="950913"/>
          </a:xfrm>
        </p:spPr>
        <p:txBody>
          <a:bodyPr/>
          <a:lstStyle/>
          <a:p>
            <a:pPr algn="ctr" eaLnBrk="1" hangingPunct="1"/>
            <a:r>
              <a:rPr lang="fr-FR" altLang="fr-FR" sz="2800" u="sng" dirty="0" smtClean="0"/>
              <a:t/>
            </a:r>
            <a:br>
              <a:rPr lang="fr-FR" altLang="fr-FR" sz="2800" u="sng" dirty="0" smtClean="0"/>
            </a:br>
            <a:r>
              <a:rPr lang="fr-FR" altLang="fr-FR" sz="2800" dirty="0" smtClean="0"/>
              <a:t>Le cas de </a:t>
            </a:r>
            <a:r>
              <a:rPr lang="fr-FR" altLang="fr-FR" sz="2800" dirty="0" smtClean="0"/>
              <a:t>Jean-Roch Simon</a:t>
            </a:r>
            <a:endParaRPr lang="fr-FR" altLang="fr-FR" sz="2800" dirty="0" smtClean="0"/>
          </a:p>
        </p:txBody>
      </p:sp>
      <p:sp>
        <p:nvSpPr>
          <p:cNvPr id="15363" name="Espace réservé du contenu 2"/>
          <p:cNvSpPr>
            <a:spLocks noGrp="1"/>
          </p:cNvSpPr>
          <p:nvPr>
            <p:ph idx="1"/>
          </p:nvPr>
        </p:nvSpPr>
        <p:spPr>
          <a:xfrm>
            <a:off x="76200" y="1436688"/>
            <a:ext cx="8229600" cy="5040312"/>
          </a:xfrm>
        </p:spPr>
        <p:txBody>
          <a:bodyPr/>
          <a:lstStyle/>
          <a:p>
            <a:pPr marL="447675" indent="-180975" eaLnBrk="1" hangingPunct="1">
              <a:spcAft>
                <a:spcPts val="3600"/>
              </a:spcAft>
            </a:pPr>
            <a:endParaRPr lang="en-CA" altLang="fr-FR" sz="2200" dirty="0" smtClean="0"/>
          </a:p>
          <a:p>
            <a:pPr marL="447675" indent="-180975" eaLnBrk="1" hangingPunct="1">
              <a:spcAft>
                <a:spcPts val="3600"/>
              </a:spcAft>
            </a:pPr>
            <a:r>
              <a:rPr lang="en-CA" altLang="fr-FR" sz="2200" dirty="0" err="1" smtClean="0"/>
              <a:t>L’imposition</a:t>
            </a:r>
            <a:r>
              <a:rPr lang="en-CA" altLang="fr-FR" sz="2200" dirty="0" smtClean="0"/>
              <a:t> des </a:t>
            </a:r>
            <a:r>
              <a:rPr lang="en-CA" altLang="fr-FR" sz="2200" dirty="0" err="1" smtClean="0"/>
              <a:t>lois</a:t>
            </a:r>
            <a:r>
              <a:rPr lang="en-CA" altLang="fr-FR" sz="2200" dirty="0" smtClean="0"/>
              <a:t> </a:t>
            </a:r>
            <a:r>
              <a:rPr lang="en-CA" altLang="fr-FR" sz="2200" dirty="0" err="1" smtClean="0"/>
              <a:t>municipales</a:t>
            </a:r>
            <a:r>
              <a:rPr lang="en-CA" altLang="fr-FR" sz="2200" dirty="0" smtClean="0"/>
              <a:t> sur les lots </a:t>
            </a:r>
            <a:r>
              <a:rPr lang="en-CA" altLang="fr-FR" sz="2200" dirty="0" err="1" smtClean="0"/>
              <a:t>dans</a:t>
            </a:r>
            <a:r>
              <a:rPr lang="en-CA" altLang="fr-FR" sz="2200" dirty="0" smtClean="0"/>
              <a:t> le village</a:t>
            </a:r>
            <a:endParaRPr lang="en-CA" altLang="fr-FR" sz="2200" dirty="0" smtClean="0"/>
          </a:p>
          <a:p>
            <a:pPr marL="447675" indent="-180975" eaLnBrk="1" hangingPunct="1">
              <a:spcAft>
                <a:spcPts val="3600"/>
              </a:spcAft>
            </a:pPr>
            <a:r>
              <a:rPr lang="en-CA" altLang="fr-FR" sz="2200" dirty="0" err="1" smtClean="0"/>
              <a:t>L’injonction</a:t>
            </a:r>
            <a:r>
              <a:rPr lang="en-CA" altLang="fr-FR" sz="2200" dirty="0" smtClean="0"/>
              <a:t> de la </a:t>
            </a:r>
            <a:r>
              <a:rPr lang="en-CA" altLang="fr-FR" sz="2200" dirty="0" err="1" smtClean="0"/>
              <a:t>municipalité</a:t>
            </a:r>
            <a:r>
              <a:rPr lang="en-CA" altLang="fr-FR" sz="2200" dirty="0" smtClean="0"/>
              <a:t> (hauteur de </a:t>
            </a:r>
            <a:r>
              <a:rPr lang="en-CA" altLang="fr-FR" sz="2200" dirty="0" err="1" smtClean="0"/>
              <a:t>l’édifice</a:t>
            </a:r>
            <a:r>
              <a:rPr lang="en-CA" altLang="fr-FR" sz="2200" dirty="0" smtClean="0"/>
              <a:t>)</a:t>
            </a:r>
            <a:endParaRPr lang="en-CA" altLang="fr-FR" sz="2200" dirty="0" smtClean="0"/>
          </a:p>
          <a:p>
            <a:pPr marL="447675" indent="-180975" eaLnBrk="1" hangingPunct="1">
              <a:spcAft>
                <a:spcPts val="3600"/>
              </a:spcAft>
            </a:pPr>
            <a:r>
              <a:rPr lang="en-CA" altLang="fr-FR" sz="2200" dirty="0" smtClean="0"/>
              <a:t>La </a:t>
            </a:r>
            <a:r>
              <a:rPr lang="en-CA" altLang="fr-FR" sz="2200" dirty="0" err="1" smtClean="0"/>
              <a:t>Cours</a:t>
            </a:r>
            <a:r>
              <a:rPr lang="en-CA" altLang="fr-FR" sz="2200" dirty="0" smtClean="0"/>
              <a:t> </a:t>
            </a:r>
            <a:r>
              <a:rPr lang="en-CA" altLang="fr-FR" sz="2200" dirty="0" err="1" smtClean="0"/>
              <a:t>d’appel</a:t>
            </a:r>
            <a:r>
              <a:rPr lang="en-CA" altLang="fr-FR" sz="2200" dirty="0" smtClean="0"/>
              <a:t> </a:t>
            </a:r>
            <a:r>
              <a:rPr lang="en-CA" altLang="fr-FR" sz="2200" dirty="0" err="1" smtClean="0"/>
              <a:t>jugea</a:t>
            </a:r>
            <a:r>
              <a:rPr lang="en-CA" altLang="fr-FR" sz="2200" dirty="0" smtClean="0"/>
              <a:t> que le CMK et le </a:t>
            </a:r>
            <a:r>
              <a:rPr lang="en-CA" altLang="fr-FR" sz="2200" dirty="0" smtClean="0"/>
              <a:t>Canada </a:t>
            </a:r>
            <a:r>
              <a:rPr lang="en-CA" altLang="fr-FR" sz="2200" dirty="0" err="1" smtClean="0"/>
              <a:t>n’avait</a:t>
            </a:r>
            <a:r>
              <a:rPr lang="en-CA" altLang="fr-FR" sz="2200" dirty="0" smtClean="0"/>
              <a:t> pas </a:t>
            </a:r>
            <a:r>
              <a:rPr lang="en-CA" altLang="fr-FR" sz="2200" dirty="0" err="1" smtClean="0"/>
              <a:t>exercer</a:t>
            </a:r>
            <a:r>
              <a:rPr lang="en-CA" altLang="fr-FR" sz="2200" dirty="0" smtClean="0"/>
              <a:t> </a:t>
            </a:r>
            <a:r>
              <a:rPr lang="en-CA" altLang="fr-FR" sz="2200" dirty="0" err="1" smtClean="0"/>
              <a:t>leur</a:t>
            </a:r>
            <a:r>
              <a:rPr lang="en-CA" altLang="fr-FR" sz="2200" dirty="0" smtClean="0"/>
              <a:t> jurisdiction </a:t>
            </a:r>
            <a:r>
              <a:rPr lang="en-CA" altLang="fr-FR" sz="2200" dirty="0" err="1" smtClean="0"/>
              <a:t>donc</a:t>
            </a:r>
            <a:r>
              <a:rPr lang="en-CA" altLang="fr-FR" sz="2200" dirty="0" smtClean="0"/>
              <a:t> les </a:t>
            </a:r>
            <a:r>
              <a:rPr lang="en-CA" altLang="fr-FR" sz="2200" dirty="0" err="1" smtClean="0"/>
              <a:t>lois</a:t>
            </a:r>
            <a:r>
              <a:rPr lang="en-CA" altLang="fr-FR" sz="2200" dirty="0" smtClean="0"/>
              <a:t> </a:t>
            </a:r>
            <a:r>
              <a:rPr lang="en-CA" altLang="fr-FR" sz="2200" dirty="0" err="1" smtClean="0"/>
              <a:t>municipales</a:t>
            </a:r>
            <a:r>
              <a:rPr lang="en-CA" altLang="fr-FR" sz="2200" dirty="0" smtClean="0"/>
              <a:t> </a:t>
            </a:r>
            <a:r>
              <a:rPr lang="en-CA" altLang="fr-FR" sz="2200" dirty="0" err="1" smtClean="0"/>
              <a:t>s’appliquaient</a:t>
            </a:r>
            <a:endParaRPr lang="en-CA" altLang="fr-FR" sz="2200" dirty="0" smtClean="0"/>
          </a:p>
          <a:p>
            <a:pPr marL="447675" indent="-180975" eaLnBrk="1" hangingPunct="1">
              <a:spcAft>
                <a:spcPts val="3600"/>
              </a:spcAft>
            </a:pPr>
            <a:r>
              <a:rPr lang="en-CA" altLang="fr-FR" sz="2200" dirty="0" smtClean="0"/>
              <a:t>La </a:t>
            </a:r>
            <a:r>
              <a:rPr lang="en-CA" altLang="fr-FR" sz="2200" dirty="0" err="1" smtClean="0"/>
              <a:t>Cours</a:t>
            </a:r>
            <a:r>
              <a:rPr lang="en-CA" altLang="fr-FR" sz="2200" dirty="0" smtClean="0"/>
              <a:t> </a:t>
            </a:r>
            <a:r>
              <a:rPr lang="en-CA" altLang="fr-FR" sz="2200" dirty="0" err="1" smtClean="0"/>
              <a:t>Suprême</a:t>
            </a:r>
            <a:r>
              <a:rPr lang="en-CA" altLang="fr-FR" sz="2200" dirty="0" smtClean="0"/>
              <a:t> </a:t>
            </a:r>
            <a:r>
              <a:rPr lang="en-CA" altLang="fr-FR" sz="2200" dirty="0" err="1" smtClean="0"/>
              <a:t>refusa</a:t>
            </a:r>
            <a:r>
              <a:rPr lang="en-CA" altLang="fr-FR" sz="2200" dirty="0" smtClean="0"/>
              <a:t> </a:t>
            </a:r>
            <a:r>
              <a:rPr lang="en-CA" altLang="fr-FR" sz="2200" dirty="0" err="1" smtClean="0"/>
              <a:t>d’entendre</a:t>
            </a:r>
            <a:r>
              <a:rPr lang="en-CA" altLang="fr-FR" sz="2200" dirty="0" smtClean="0"/>
              <a:t> la cause</a:t>
            </a:r>
            <a:endParaRPr lang="en-CA" altLang="fr-FR" sz="2200" dirty="0" smtClean="0"/>
          </a:p>
        </p:txBody>
      </p:sp>
      <p:sp>
        <p:nvSpPr>
          <p:cNvPr id="5" name="Slide Number Placeholder 3"/>
          <p:cNvSpPr>
            <a:spLocks noGrp="1"/>
          </p:cNvSpPr>
          <p:nvPr>
            <p:ph type="sldNum" sz="quarter" idx="10"/>
          </p:nvPr>
        </p:nvSpPr>
        <p:spPr>
          <a:xfrm>
            <a:off x="8382000" y="6510528"/>
            <a:ext cx="762000" cy="304800"/>
          </a:xfrm>
        </p:spPr>
        <p:txBody>
          <a:bodyPr/>
          <a:lstStyle/>
          <a:p>
            <a:pPr>
              <a:defRPr/>
            </a:pPr>
            <a:fld id="{3530A049-ABFD-40BC-9E7A-E198708E9BF3}" type="slidenum">
              <a:rPr lang="en-CA"/>
              <a:pPr>
                <a:defRPr/>
              </a:pPr>
              <a:t>13</a:t>
            </a:fld>
            <a:endParaRPr lang="en-CA" dirty="0"/>
          </a:p>
        </p:txBody>
      </p:sp>
    </p:spTree>
    <p:extLst>
      <p:ext uri="{BB962C8B-B14F-4D97-AF65-F5344CB8AC3E}">
        <p14:creationId xmlns:p14="http://schemas.microsoft.com/office/powerpoint/2010/main" val="4181775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Espace réservé du contenu 2"/>
          <p:cNvSpPr>
            <a:spLocks noGrp="1"/>
          </p:cNvSpPr>
          <p:nvPr>
            <p:ph idx="1"/>
          </p:nvPr>
        </p:nvSpPr>
        <p:spPr>
          <a:xfrm>
            <a:off x="98425" y="1219200"/>
            <a:ext cx="8207375" cy="5334000"/>
          </a:xfrm>
        </p:spPr>
        <p:txBody>
          <a:bodyPr/>
          <a:lstStyle/>
          <a:p>
            <a:pPr eaLnBrk="1" hangingPunct="1"/>
            <a:r>
              <a:rPr lang="fr-FR" altLang="fr-FR" sz="2200" dirty="0" smtClean="0"/>
              <a:t>Donna un statut 91 à toutes les terres Mohawks incluant les lots dans le village (mais pas une réserve indienne)</a:t>
            </a:r>
            <a:endParaRPr lang="fr-FR" altLang="fr-FR" sz="2200" dirty="0" smtClean="0"/>
          </a:p>
          <a:p>
            <a:pPr eaLnBrk="1" hangingPunct="1"/>
            <a:r>
              <a:rPr lang="fr-FR" altLang="fr-FR" sz="2200" dirty="0" smtClean="0"/>
              <a:t>Donna l’autorité de faire des lois dans plusieurs domaines:</a:t>
            </a:r>
            <a:endParaRPr lang="fr-FR" altLang="fr-FR" sz="2200" dirty="0" smtClean="0"/>
          </a:p>
          <a:p>
            <a:pPr lvl="1" eaLnBrk="1" hangingPunct="1"/>
            <a:r>
              <a:rPr lang="fr-FR" altLang="fr-FR" sz="2000" dirty="0" smtClean="0"/>
              <a:t>Santé</a:t>
            </a:r>
            <a:endParaRPr lang="fr-FR" altLang="fr-FR" sz="2000" dirty="0" smtClean="0"/>
          </a:p>
          <a:p>
            <a:pPr lvl="1" eaLnBrk="1" hangingPunct="1"/>
            <a:r>
              <a:rPr lang="fr-FR" altLang="fr-FR" sz="2000" dirty="0" smtClean="0"/>
              <a:t>Protection </a:t>
            </a:r>
            <a:r>
              <a:rPr lang="fr-FR" altLang="fr-FR" sz="2000" dirty="0" smtClean="0"/>
              <a:t>et gestion de la faune</a:t>
            </a:r>
            <a:endParaRPr lang="fr-FR" altLang="fr-FR" sz="2000" dirty="0" smtClean="0"/>
          </a:p>
          <a:p>
            <a:pPr lvl="1" eaLnBrk="1" hangingPunct="1"/>
            <a:r>
              <a:rPr lang="fr-FR" altLang="fr-FR" sz="2000" dirty="0" smtClean="0"/>
              <a:t>Empiètement</a:t>
            </a:r>
            <a:endParaRPr lang="fr-FR" altLang="fr-FR" sz="2000" dirty="0" smtClean="0"/>
          </a:p>
          <a:p>
            <a:pPr lvl="1" eaLnBrk="1" hangingPunct="1"/>
            <a:r>
              <a:rPr lang="fr-FR" altLang="fr-FR" sz="2000" dirty="0" smtClean="0"/>
              <a:t>Services de protection d’incendie et de sécurité</a:t>
            </a:r>
            <a:endParaRPr lang="fr-FR" altLang="fr-FR" sz="2000" dirty="0" smtClean="0"/>
          </a:p>
          <a:p>
            <a:pPr lvl="1" eaLnBrk="1" hangingPunct="1"/>
            <a:r>
              <a:rPr lang="fr-FR" altLang="fr-FR" sz="2000" dirty="0" smtClean="0"/>
              <a:t>Résidence</a:t>
            </a:r>
            <a:endParaRPr lang="fr-FR" altLang="fr-FR" sz="2000" dirty="0" smtClean="0"/>
          </a:p>
          <a:p>
            <a:pPr lvl="1" eaLnBrk="1" hangingPunct="1"/>
            <a:r>
              <a:rPr lang="fr-FR" altLang="fr-FR" sz="2000" dirty="0" smtClean="0"/>
              <a:t>Construction </a:t>
            </a:r>
            <a:r>
              <a:rPr lang="fr-FR" altLang="fr-FR" sz="2000" dirty="0" smtClean="0"/>
              <a:t>et maintien des travaux locaux</a:t>
            </a:r>
            <a:endParaRPr lang="fr-FR" altLang="fr-FR" sz="2000" dirty="0" smtClean="0"/>
          </a:p>
          <a:p>
            <a:pPr lvl="1" eaLnBrk="1" hangingPunct="1"/>
            <a:r>
              <a:rPr lang="fr-FR" altLang="fr-FR" sz="2000" dirty="0" smtClean="0"/>
              <a:t>Construction </a:t>
            </a:r>
            <a:r>
              <a:rPr lang="fr-FR" altLang="fr-FR" sz="2000" dirty="0" smtClean="0"/>
              <a:t>et régulation de l’approvisionnement en eau</a:t>
            </a:r>
            <a:endParaRPr lang="fr-FR" altLang="fr-FR" sz="2000" dirty="0" smtClean="0"/>
          </a:p>
          <a:p>
            <a:pPr lvl="1" eaLnBrk="1" hangingPunct="1"/>
            <a:r>
              <a:rPr lang="fr-FR" altLang="fr-FR" sz="2000" dirty="0" smtClean="0"/>
              <a:t>Construction d’édifices, incluant l’inspection ou la rénovation des sites</a:t>
            </a:r>
            <a:endParaRPr lang="fr-FR" altLang="fr-FR" sz="2000" dirty="0" smtClean="0"/>
          </a:p>
          <a:p>
            <a:pPr lvl="1" eaLnBrk="1" hangingPunct="1"/>
            <a:r>
              <a:rPr lang="fr-FR" altLang="fr-FR" sz="2000" dirty="0" smtClean="0"/>
              <a:t>Disposition, gestion et </a:t>
            </a:r>
            <a:r>
              <a:rPr lang="fr-FR" altLang="fr-FR" sz="2000" dirty="0" err="1" smtClean="0"/>
              <a:t>sanitation</a:t>
            </a:r>
            <a:r>
              <a:rPr lang="fr-FR" altLang="fr-FR" sz="2000" dirty="0" smtClean="0"/>
              <a:t> des </a:t>
            </a:r>
            <a:r>
              <a:rPr lang="fr-FR" altLang="fr-FR" sz="2000" dirty="0" smtClean="0"/>
              <a:t>matières résiduelles</a:t>
            </a:r>
            <a:endParaRPr lang="fr-FR" altLang="fr-FR" sz="2000" dirty="0" smtClean="0"/>
          </a:p>
          <a:p>
            <a:pPr lvl="1" eaLnBrk="1" hangingPunct="1"/>
            <a:r>
              <a:rPr lang="fr-FR" altLang="fr-FR" sz="2000" dirty="0" smtClean="0"/>
              <a:t>Régulation routière</a:t>
            </a:r>
            <a:endParaRPr lang="fr-FR" altLang="fr-FR" sz="2000" dirty="0" smtClean="0"/>
          </a:p>
          <a:p>
            <a:pPr lvl="1" eaLnBrk="1" hangingPunct="1"/>
            <a:endParaRPr lang="fr-FR" altLang="fr-FR" sz="1800" dirty="0" smtClean="0"/>
          </a:p>
        </p:txBody>
      </p:sp>
      <p:sp>
        <p:nvSpPr>
          <p:cNvPr id="6" name="Rectangle 2"/>
          <p:cNvSpPr txBox="1">
            <a:spLocks noChangeArrowheads="1"/>
          </p:cNvSpPr>
          <p:nvPr/>
        </p:nvSpPr>
        <p:spPr bwMode="auto">
          <a:xfrm>
            <a:off x="71438" y="228600"/>
            <a:ext cx="82343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marL="609600" indent="-609600" algn="ctr" eaLnBrk="1" hangingPunct="1">
              <a:lnSpc>
                <a:spcPct val="80000"/>
              </a:lnSpc>
              <a:buFontTx/>
              <a:buNone/>
              <a:defRPr/>
            </a:pPr>
            <a:endParaRPr lang="en-CA" altLang="fr-FR" sz="2800" dirty="0"/>
          </a:p>
          <a:p>
            <a:pPr marL="609600" indent="-609600" algn="ctr" eaLnBrk="1" hangingPunct="1">
              <a:lnSpc>
                <a:spcPct val="80000"/>
              </a:lnSpc>
              <a:buFontTx/>
              <a:buNone/>
              <a:defRPr/>
            </a:pPr>
            <a:r>
              <a:rPr lang="en-CA" altLang="fr-FR" sz="2800" dirty="0" smtClean="0"/>
              <a:t>La </a:t>
            </a:r>
            <a:r>
              <a:rPr lang="en-CA" altLang="fr-FR" sz="2800" dirty="0" err="1" smtClean="0"/>
              <a:t>loi</a:t>
            </a:r>
            <a:r>
              <a:rPr lang="en-CA" altLang="fr-FR" sz="2800" dirty="0" smtClean="0"/>
              <a:t> sur la </a:t>
            </a:r>
            <a:r>
              <a:rPr lang="en-CA" altLang="fr-FR" sz="2800" dirty="0" err="1" smtClean="0"/>
              <a:t>gouvernance</a:t>
            </a:r>
            <a:r>
              <a:rPr lang="en-CA" altLang="fr-FR" sz="2800" dirty="0" smtClean="0"/>
              <a:t> des </a:t>
            </a:r>
            <a:r>
              <a:rPr lang="en-CA" altLang="fr-FR" sz="2800" dirty="0" err="1" smtClean="0"/>
              <a:t>Terres</a:t>
            </a:r>
            <a:endParaRPr lang="en-CA" altLang="fr-FR" sz="2800" dirty="0"/>
          </a:p>
        </p:txBody>
      </p:sp>
      <p:sp>
        <p:nvSpPr>
          <p:cNvPr id="7" name="Slide Number Placeholder 3"/>
          <p:cNvSpPr>
            <a:spLocks noGrp="1"/>
          </p:cNvSpPr>
          <p:nvPr>
            <p:ph type="sldNum" sz="quarter" idx="10"/>
          </p:nvPr>
        </p:nvSpPr>
        <p:spPr>
          <a:xfrm>
            <a:off x="8382000" y="6510528"/>
            <a:ext cx="762000" cy="304800"/>
          </a:xfrm>
        </p:spPr>
        <p:txBody>
          <a:bodyPr/>
          <a:lstStyle/>
          <a:p>
            <a:pPr>
              <a:defRPr/>
            </a:pPr>
            <a:fld id="{3530A049-ABFD-40BC-9E7A-E198708E9BF3}" type="slidenum">
              <a:rPr lang="en-CA"/>
              <a:pPr>
                <a:defRPr/>
              </a:pPr>
              <a:t>14</a:t>
            </a:fld>
            <a:endParaRPr lang="en-CA" dirty="0"/>
          </a:p>
        </p:txBody>
      </p:sp>
    </p:spTree>
    <p:extLst>
      <p:ext uri="{BB962C8B-B14F-4D97-AF65-F5344CB8AC3E}">
        <p14:creationId xmlns:p14="http://schemas.microsoft.com/office/powerpoint/2010/main" val="2353068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Espace réservé du contenu 2"/>
          <p:cNvSpPr>
            <a:spLocks noGrp="1"/>
          </p:cNvSpPr>
          <p:nvPr>
            <p:ph idx="1"/>
          </p:nvPr>
        </p:nvSpPr>
        <p:spPr>
          <a:xfrm>
            <a:off x="152400" y="1733551"/>
            <a:ext cx="8229600" cy="1804987"/>
          </a:xfrm>
        </p:spPr>
        <p:txBody>
          <a:bodyPr/>
          <a:lstStyle/>
          <a:p>
            <a:pPr marL="0" indent="0" eaLnBrk="1" hangingPunct="1">
              <a:buFontTx/>
              <a:buNone/>
            </a:pPr>
            <a:endParaRPr lang="fr-FR" altLang="fr-FR" sz="2200" dirty="0" smtClean="0"/>
          </a:p>
          <a:p>
            <a:pPr marL="0" indent="0" eaLnBrk="1" hangingPunct="1">
              <a:buFontTx/>
              <a:buNone/>
            </a:pPr>
            <a:r>
              <a:rPr lang="fr-FR" altLang="fr-FR" sz="2200" dirty="0" smtClean="0"/>
              <a:t>Législation d’implantation qui </a:t>
            </a:r>
            <a:r>
              <a:rPr lang="fr-FR" altLang="fr-FR" sz="2200" dirty="0" smtClean="0"/>
              <a:t>activera l’entente sur la gestion des Terres</a:t>
            </a:r>
            <a:endParaRPr lang="fr-FR" altLang="fr-FR" sz="2200" dirty="0" smtClean="0"/>
          </a:p>
        </p:txBody>
      </p:sp>
      <p:sp>
        <p:nvSpPr>
          <p:cNvPr id="6" name="Rectangle 2"/>
          <p:cNvSpPr txBox="1">
            <a:spLocks noChangeArrowheads="1"/>
          </p:cNvSpPr>
          <p:nvPr/>
        </p:nvSpPr>
        <p:spPr bwMode="auto">
          <a:xfrm>
            <a:off x="71438" y="228600"/>
            <a:ext cx="8234362" cy="147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marL="609600" indent="-609600" algn="ctr" eaLnBrk="1" hangingPunct="1">
              <a:lnSpc>
                <a:spcPct val="80000"/>
              </a:lnSpc>
              <a:buFontTx/>
              <a:buNone/>
              <a:defRPr/>
            </a:pPr>
            <a:endParaRPr lang="en-CA" altLang="fr-FR" sz="2800" dirty="0" smtClean="0"/>
          </a:p>
          <a:p>
            <a:pPr marL="609600" indent="-609600" algn="ctr" eaLnBrk="1" hangingPunct="1">
              <a:lnSpc>
                <a:spcPct val="80000"/>
              </a:lnSpc>
              <a:buFontTx/>
              <a:buNone/>
              <a:defRPr/>
            </a:pPr>
            <a:r>
              <a:rPr lang="en-CA" altLang="fr-FR" sz="2800" dirty="0" err="1" smtClean="0"/>
              <a:t>Loi</a:t>
            </a:r>
            <a:r>
              <a:rPr lang="en-CA" altLang="fr-FR" sz="2800" dirty="0" smtClean="0"/>
              <a:t> (S-24) </a:t>
            </a:r>
            <a:r>
              <a:rPr lang="en-CA" altLang="fr-FR" sz="2800" dirty="0" err="1" smtClean="0"/>
              <a:t>Gouvernance</a:t>
            </a:r>
            <a:r>
              <a:rPr lang="en-CA" altLang="fr-FR" sz="2800" dirty="0" smtClean="0"/>
              <a:t> de la Base de Terre </a:t>
            </a:r>
            <a:r>
              <a:rPr lang="en-CA" altLang="fr-FR" sz="2800" dirty="0" err="1" smtClean="0"/>
              <a:t>Intérimaire</a:t>
            </a:r>
            <a:r>
              <a:rPr lang="en-CA" altLang="fr-FR" sz="2800" dirty="0" smtClean="0"/>
              <a:t> de </a:t>
            </a:r>
            <a:r>
              <a:rPr lang="en-CA" altLang="fr-FR" sz="2800" dirty="0" err="1" smtClean="0"/>
              <a:t>Kanesatake</a:t>
            </a:r>
            <a:endParaRPr lang="en-CA" altLang="fr-FR" sz="2800" dirty="0"/>
          </a:p>
        </p:txBody>
      </p:sp>
      <p:sp>
        <p:nvSpPr>
          <p:cNvPr id="7" name="Slide Number Placeholder 3"/>
          <p:cNvSpPr>
            <a:spLocks noGrp="1"/>
          </p:cNvSpPr>
          <p:nvPr>
            <p:ph type="sldNum" sz="quarter" idx="10"/>
          </p:nvPr>
        </p:nvSpPr>
        <p:spPr>
          <a:xfrm>
            <a:off x="8382000" y="6510528"/>
            <a:ext cx="762000" cy="304800"/>
          </a:xfrm>
        </p:spPr>
        <p:txBody>
          <a:bodyPr/>
          <a:lstStyle/>
          <a:p>
            <a:pPr>
              <a:defRPr/>
            </a:pPr>
            <a:fld id="{3530A049-ABFD-40BC-9E7A-E198708E9BF3}" type="slidenum">
              <a:rPr lang="en-CA"/>
              <a:pPr>
                <a:defRPr/>
              </a:pPr>
              <a:t>15</a:t>
            </a:fld>
            <a:endParaRPr lang="en-CA" dirty="0"/>
          </a:p>
        </p:txBody>
      </p:sp>
    </p:spTree>
    <p:extLst>
      <p:ext uri="{BB962C8B-B14F-4D97-AF65-F5344CB8AC3E}">
        <p14:creationId xmlns:p14="http://schemas.microsoft.com/office/powerpoint/2010/main" val="3212714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algn="ctr" eaLnBrk="1" hangingPunct="1"/>
            <a:r>
              <a:rPr lang="fr-FR" altLang="en-US" dirty="0" smtClean="0"/>
              <a:t>CONTENU</a:t>
            </a:r>
          </a:p>
        </p:txBody>
      </p:sp>
      <p:sp>
        <p:nvSpPr>
          <p:cNvPr id="4" name="Slide Number Placeholder 3"/>
          <p:cNvSpPr>
            <a:spLocks noGrp="1"/>
          </p:cNvSpPr>
          <p:nvPr>
            <p:ph type="sldNum" sz="quarter" idx="10"/>
          </p:nvPr>
        </p:nvSpPr>
        <p:spPr/>
        <p:txBody>
          <a:bodyPr/>
          <a:lstStyle/>
          <a:p>
            <a:pPr>
              <a:defRPr/>
            </a:pPr>
            <a:fld id="{3530A049-ABFD-40BC-9E7A-E198708E9BF3}" type="slidenum">
              <a:rPr lang="en-CA"/>
              <a:pPr>
                <a:defRPr/>
              </a:pPr>
              <a:t>2</a:t>
            </a:fld>
            <a:endParaRPr lang="en-CA"/>
          </a:p>
        </p:txBody>
      </p:sp>
      <p:sp>
        <p:nvSpPr>
          <p:cNvPr id="9" name="Rectangle 3"/>
          <p:cNvSpPr>
            <a:spLocks noGrp="1" noChangeArrowheads="1"/>
          </p:cNvSpPr>
          <p:nvPr>
            <p:ph idx="1"/>
          </p:nvPr>
        </p:nvSpPr>
        <p:spPr>
          <a:xfrm>
            <a:off x="228600" y="1557338"/>
            <a:ext cx="7869238" cy="4897437"/>
          </a:xfrm>
        </p:spPr>
        <p:txBody>
          <a:bodyPr/>
          <a:lstStyle/>
          <a:p>
            <a:pPr eaLnBrk="1" hangingPunct="1"/>
            <a:r>
              <a:rPr lang="en-CA" altLang="fr-FR" sz="2200" b="1" dirty="0" smtClean="0"/>
              <a:t>1991-2007</a:t>
            </a:r>
            <a:r>
              <a:rPr lang="en-CA" altLang="fr-FR" sz="2200" dirty="0" smtClean="0"/>
              <a:t>: </a:t>
            </a:r>
            <a:r>
              <a:rPr lang="en-CA" altLang="fr-FR" sz="2200" dirty="0" err="1" smtClean="0"/>
              <a:t>Historique</a:t>
            </a:r>
            <a:r>
              <a:rPr lang="en-CA" altLang="fr-FR" sz="2200" dirty="0" smtClean="0"/>
              <a:t> </a:t>
            </a:r>
            <a:r>
              <a:rPr lang="en-CA" altLang="fr-FR" sz="2200" dirty="0" smtClean="0"/>
              <a:t>des </a:t>
            </a:r>
            <a:r>
              <a:rPr lang="en-CA" altLang="fr-FR" sz="2200" dirty="0" err="1" smtClean="0"/>
              <a:t>achats</a:t>
            </a:r>
            <a:r>
              <a:rPr lang="en-CA" altLang="fr-FR" sz="2200" dirty="0" smtClean="0"/>
              <a:t> de </a:t>
            </a:r>
            <a:r>
              <a:rPr lang="en-CA" altLang="fr-FR" sz="2200" dirty="0" smtClean="0"/>
              <a:t>tierce </a:t>
            </a:r>
            <a:r>
              <a:rPr lang="en-CA" altLang="fr-FR" sz="2200" dirty="0" err="1" smtClean="0"/>
              <a:t>parti</a:t>
            </a:r>
            <a:r>
              <a:rPr lang="en-CA" altLang="fr-FR" sz="2200" dirty="0" smtClean="0"/>
              <a:t> </a:t>
            </a:r>
            <a:r>
              <a:rPr lang="en-CA" altLang="fr-FR" sz="2200" dirty="0" err="1" smtClean="0"/>
              <a:t>afin</a:t>
            </a:r>
            <a:r>
              <a:rPr lang="en-CA" altLang="fr-FR" sz="2200" dirty="0" smtClean="0"/>
              <a:t> </a:t>
            </a:r>
            <a:r>
              <a:rPr lang="en-CA" altLang="fr-FR" sz="2200" dirty="0" err="1" smtClean="0"/>
              <a:t>d’ajouter</a:t>
            </a:r>
            <a:r>
              <a:rPr lang="en-CA" altLang="fr-FR" sz="2200" dirty="0" smtClean="0"/>
              <a:t> </a:t>
            </a:r>
            <a:r>
              <a:rPr lang="en-CA" altLang="fr-FR" sz="2200" dirty="0" smtClean="0"/>
              <a:t>à </a:t>
            </a:r>
            <a:r>
              <a:rPr lang="en-CA" altLang="fr-FR" sz="2200" dirty="0" err="1" smtClean="0"/>
              <a:t>une</a:t>
            </a:r>
            <a:r>
              <a:rPr lang="en-CA" altLang="fr-FR" sz="2200" dirty="0" smtClean="0"/>
              <a:t> </a:t>
            </a:r>
            <a:r>
              <a:rPr lang="en-CA" altLang="fr-FR" sz="2200" dirty="0" smtClean="0"/>
              <a:t>base </a:t>
            </a:r>
            <a:r>
              <a:rPr lang="en-CA" altLang="fr-FR" sz="2200" dirty="0" err="1" smtClean="0"/>
              <a:t>territorialle</a:t>
            </a:r>
            <a:r>
              <a:rPr lang="en-CA" altLang="fr-FR" sz="2200" dirty="0" smtClean="0"/>
              <a:t> </a:t>
            </a:r>
            <a:r>
              <a:rPr lang="en-CA" altLang="fr-FR" sz="2200" dirty="0" err="1" smtClean="0"/>
              <a:t>intérimaire</a:t>
            </a:r>
            <a:r>
              <a:rPr lang="en-CA" altLang="fr-FR" sz="2200" dirty="0" smtClean="0"/>
              <a:t> de </a:t>
            </a:r>
            <a:r>
              <a:rPr lang="en-CA" altLang="fr-FR" sz="2200" dirty="0" err="1" smtClean="0"/>
              <a:t>Kanesatake</a:t>
            </a:r>
            <a:endParaRPr lang="en-CA" altLang="fr-FR" sz="2200" baseline="30000" dirty="0" smtClean="0"/>
          </a:p>
          <a:p>
            <a:pPr eaLnBrk="1" hangingPunct="1"/>
            <a:r>
              <a:rPr lang="en-CA" altLang="fr-FR" sz="2200" b="1" dirty="0" smtClean="0"/>
              <a:t>1994-1995</a:t>
            </a:r>
            <a:r>
              <a:rPr lang="en-CA" altLang="fr-FR" sz="2200" dirty="0" smtClean="0"/>
              <a:t>: </a:t>
            </a:r>
            <a:r>
              <a:rPr lang="en-CA" altLang="fr-FR" sz="2200" dirty="0" err="1" smtClean="0"/>
              <a:t>Gestion</a:t>
            </a:r>
            <a:r>
              <a:rPr lang="en-CA" altLang="fr-FR" sz="2200" dirty="0" smtClean="0"/>
              <a:t> des </a:t>
            </a:r>
            <a:r>
              <a:rPr lang="en-CA" altLang="fr-FR" sz="2200" dirty="0" err="1" smtClean="0"/>
              <a:t>propriétés</a:t>
            </a:r>
            <a:r>
              <a:rPr lang="en-CA" altLang="fr-FR" sz="2200" dirty="0" smtClean="0"/>
              <a:t> par le Canada avec des </a:t>
            </a:r>
            <a:r>
              <a:rPr lang="en-CA" altLang="fr-FR" sz="2200" dirty="0" err="1" smtClean="0"/>
              <a:t>conseillers</a:t>
            </a:r>
            <a:r>
              <a:rPr lang="en-CA" altLang="fr-FR" sz="2200" dirty="0" smtClean="0"/>
              <a:t> </a:t>
            </a:r>
            <a:r>
              <a:rPr lang="en-CA" altLang="fr-FR" sz="2200" dirty="0" err="1" smtClean="0"/>
              <a:t>sélectionnés</a:t>
            </a:r>
            <a:r>
              <a:rPr lang="en-CA" altLang="fr-FR" sz="2200" dirty="0" smtClean="0"/>
              <a:t> par CMK</a:t>
            </a:r>
          </a:p>
          <a:p>
            <a:pPr eaLnBrk="1" hangingPunct="1"/>
            <a:r>
              <a:rPr lang="en-CA" altLang="fr-FR" sz="2200" b="1" dirty="0" smtClean="0"/>
              <a:t>1999</a:t>
            </a:r>
            <a:r>
              <a:rPr lang="en-CA" altLang="fr-FR" sz="2200" dirty="0" smtClean="0"/>
              <a:t>: Entente de la </a:t>
            </a:r>
            <a:r>
              <a:rPr lang="en-CA" altLang="fr-FR" sz="2200" dirty="0" err="1" smtClean="0"/>
              <a:t>gestion</a:t>
            </a:r>
            <a:r>
              <a:rPr lang="en-CA" altLang="fr-FR" sz="2200" dirty="0" smtClean="0"/>
              <a:t> des </a:t>
            </a:r>
            <a:r>
              <a:rPr lang="en-CA" altLang="fr-FR" sz="2200" dirty="0" err="1" smtClean="0"/>
              <a:t>propriétés</a:t>
            </a:r>
            <a:endParaRPr lang="en-CA" altLang="fr-FR" sz="2200" dirty="0" smtClean="0"/>
          </a:p>
          <a:p>
            <a:pPr eaLnBrk="1" hangingPunct="1"/>
            <a:r>
              <a:rPr lang="en-CA" altLang="fr-FR" sz="2200" b="1" dirty="0" smtClean="0"/>
              <a:t>2001</a:t>
            </a:r>
            <a:r>
              <a:rPr lang="en-CA" altLang="fr-FR" sz="2200" dirty="0" smtClean="0"/>
              <a:t>: </a:t>
            </a:r>
            <a:r>
              <a:rPr lang="en-CA" altLang="fr-FR" sz="2200" dirty="0" smtClean="0"/>
              <a:t>Modification à </a:t>
            </a:r>
            <a:r>
              <a:rPr lang="en-CA" altLang="fr-FR" sz="2200" dirty="0" err="1" smtClean="0"/>
              <a:t>l’entente</a:t>
            </a:r>
            <a:r>
              <a:rPr lang="en-CA" altLang="fr-FR" sz="2200" dirty="0" smtClean="0"/>
              <a:t> de la</a:t>
            </a:r>
            <a:r>
              <a:rPr lang="en-CA" altLang="fr-FR" sz="2200" dirty="0" smtClean="0"/>
              <a:t> </a:t>
            </a:r>
            <a:r>
              <a:rPr lang="en-CA" altLang="fr-FR" sz="2200" dirty="0" err="1" smtClean="0"/>
              <a:t>gestion</a:t>
            </a:r>
            <a:r>
              <a:rPr lang="en-CA" altLang="fr-FR" sz="2200" dirty="0" smtClean="0"/>
              <a:t> des </a:t>
            </a:r>
            <a:r>
              <a:rPr lang="en-CA" altLang="fr-FR" sz="2200" dirty="0" err="1" smtClean="0"/>
              <a:t>propriétés</a:t>
            </a:r>
            <a:endParaRPr lang="en-CA" altLang="fr-FR" sz="2200" dirty="0" smtClean="0"/>
          </a:p>
          <a:p>
            <a:pPr eaLnBrk="1" hangingPunct="1"/>
            <a:r>
              <a:rPr lang="en-CA" altLang="fr-FR" sz="2200" dirty="0" smtClean="0"/>
              <a:t>Le </a:t>
            </a:r>
            <a:r>
              <a:rPr lang="en-CA" altLang="fr-FR" sz="2200" dirty="0" err="1" smtClean="0"/>
              <a:t>processus</a:t>
            </a:r>
            <a:r>
              <a:rPr lang="en-CA" altLang="fr-FR" sz="2200" dirty="0" smtClean="0"/>
              <a:t> </a:t>
            </a:r>
            <a:r>
              <a:rPr lang="en-CA" altLang="fr-FR" sz="2200" dirty="0" err="1" smtClean="0"/>
              <a:t>d’allocation</a:t>
            </a:r>
            <a:endParaRPr lang="en-CA" altLang="fr-FR" sz="2200" dirty="0" smtClean="0"/>
          </a:p>
          <a:p>
            <a:pPr eaLnBrk="1" hangingPunct="1"/>
            <a:r>
              <a:rPr lang="en-CA" altLang="fr-FR" sz="2200" dirty="0" smtClean="0"/>
              <a:t>Le </a:t>
            </a:r>
            <a:r>
              <a:rPr lang="en-CA" altLang="fr-FR" sz="2200" dirty="0" err="1" smtClean="0"/>
              <a:t>cas</a:t>
            </a:r>
            <a:r>
              <a:rPr lang="en-CA" altLang="fr-FR" sz="2200" dirty="0" smtClean="0"/>
              <a:t> de Jean-</a:t>
            </a:r>
            <a:r>
              <a:rPr lang="en-CA" altLang="fr-FR" sz="2200" dirty="0" err="1" smtClean="0"/>
              <a:t>Roch</a:t>
            </a:r>
            <a:r>
              <a:rPr lang="en-CA" altLang="fr-FR" sz="2200" dirty="0" smtClean="0"/>
              <a:t> Simon </a:t>
            </a:r>
          </a:p>
          <a:p>
            <a:pPr eaLnBrk="1" hangingPunct="1"/>
            <a:r>
              <a:rPr lang="en-CA" altLang="fr-FR" sz="2200" b="1" dirty="0" smtClean="0"/>
              <a:t>2000</a:t>
            </a:r>
            <a:r>
              <a:rPr lang="en-CA" altLang="fr-FR" sz="2200" dirty="0" smtClean="0"/>
              <a:t>:  </a:t>
            </a:r>
            <a:r>
              <a:rPr lang="en-CA" altLang="fr-FR" sz="2200" dirty="0" err="1" smtClean="0"/>
              <a:t>L’entente</a:t>
            </a:r>
            <a:r>
              <a:rPr lang="en-CA" altLang="fr-FR" sz="2200" dirty="0" smtClean="0"/>
              <a:t> de la </a:t>
            </a:r>
            <a:r>
              <a:rPr lang="en-CA" altLang="fr-FR" sz="2200" dirty="0" err="1" smtClean="0"/>
              <a:t>gestion</a:t>
            </a:r>
            <a:r>
              <a:rPr lang="en-CA" altLang="fr-FR" sz="2200" dirty="0" smtClean="0"/>
              <a:t> des </a:t>
            </a:r>
            <a:r>
              <a:rPr lang="en-CA" altLang="fr-FR" sz="2200" dirty="0" err="1" smtClean="0"/>
              <a:t>terres</a:t>
            </a:r>
            <a:endParaRPr lang="en-CA" altLang="fr-FR" sz="2200" dirty="0" smtClean="0"/>
          </a:p>
          <a:p>
            <a:pPr eaLnBrk="1" hangingPunct="1"/>
            <a:r>
              <a:rPr lang="en-CA" altLang="fr-FR" sz="2200" b="1" dirty="0" smtClean="0"/>
              <a:t>2001</a:t>
            </a:r>
            <a:r>
              <a:rPr lang="en-CA" altLang="fr-FR" sz="2200" dirty="0" smtClean="0"/>
              <a:t>: La </a:t>
            </a:r>
            <a:r>
              <a:rPr lang="en-CA" altLang="fr-FR" sz="2200" dirty="0" err="1" smtClean="0"/>
              <a:t>Loi</a:t>
            </a:r>
            <a:r>
              <a:rPr lang="en-CA" altLang="fr-FR" sz="2200" dirty="0" smtClean="0"/>
              <a:t> (S24) sur la </a:t>
            </a:r>
            <a:r>
              <a:rPr lang="en-CA" altLang="fr-FR" sz="2200" dirty="0" err="1" smtClean="0"/>
              <a:t>gouvernance</a:t>
            </a:r>
            <a:r>
              <a:rPr lang="en-CA" altLang="fr-FR" sz="2200" dirty="0" smtClean="0"/>
              <a:t> de la base </a:t>
            </a:r>
            <a:r>
              <a:rPr lang="en-CA" altLang="fr-FR" sz="2200" dirty="0" err="1" smtClean="0"/>
              <a:t>intérimaire</a:t>
            </a:r>
            <a:r>
              <a:rPr lang="en-CA" altLang="fr-FR" sz="2200" dirty="0" smtClean="0"/>
              <a:t> des </a:t>
            </a:r>
            <a:r>
              <a:rPr lang="en-CA" altLang="fr-FR" sz="2200" dirty="0" err="1" smtClean="0"/>
              <a:t>terres</a:t>
            </a:r>
            <a:r>
              <a:rPr lang="en-CA" altLang="fr-FR" sz="2200" dirty="0" smtClean="0"/>
              <a:t> de </a:t>
            </a:r>
            <a:r>
              <a:rPr lang="en-CA" altLang="fr-FR" sz="2200" dirty="0" err="1" smtClean="0"/>
              <a:t>Kanesatake</a:t>
            </a:r>
            <a:endParaRPr lang="en-CA" altLang="fr-FR" sz="2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530A049-ABFD-40BC-9E7A-E198708E9BF3}" type="slidenum">
              <a:rPr lang="en-CA"/>
              <a:pPr>
                <a:defRPr/>
              </a:pPr>
              <a:t>3</a:t>
            </a:fld>
            <a:endParaRPr lang="en-CA"/>
          </a:p>
        </p:txBody>
      </p:sp>
      <p:sp>
        <p:nvSpPr>
          <p:cNvPr id="5" name="Rectangle 2"/>
          <p:cNvSpPr txBox="1">
            <a:spLocks noChangeArrowheads="1"/>
          </p:cNvSpPr>
          <p:nvPr/>
        </p:nvSpPr>
        <p:spPr bwMode="auto">
          <a:xfrm>
            <a:off x="33338" y="609599"/>
            <a:ext cx="8234362"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algn="ctr" eaLnBrk="1" hangingPunct="1">
              <a:lnSpc>
                <a:spcPct val="100000"/>
              </a:lnSpc>
            </a:pPr>
            <a:r>
              <a:rPr lang="fr-CA" altLang="fr-FR" sz="2800" kern="0" dirty="0" smtClean="0">
                <a:latin typeface="+mn-lt"/>
              </a:rPr>
              <a:t>Historique de l’acquisition d’un 3è parti pour </a:t>
            </a:r>
            <a:r>
              <a:rPr lang="fr-CA" altLang="fr-FR" sz="2800" kern="0" dirty="0" smtClean="0">
                <a:latin typeface="+mn-lt"/>
              </a:rPr>
              <a:t>ajout </a:t>
            </a:r>
            <a:r>
              <a:rPr lang="fr-CA" altLang="fr-FR" sz="2800" kern="0" dirty="0" smtClean="0">
                <a:latin typeface="+mn-lt"/>
              </a:rPr>
              <a:t>à </a:t>
            </a:r>
            <a:r>
              <a:rPr lang="fr-CA" altLang="fr-FR" sz="2800" kern="0" dirty="0" smtClean="0">
                <a:latin typeface="+mn-lt"/>
              </a:rPr>
              <a:t>la base intérimaire des terres de </a:t>
            </a:r>
            <a:r>
              <a:rPr lang="fr-CA" altLang="fr-FR" sz="2800" kern="0" dirty="0" err="1" smtClean="0">
                <a:latin typeface="+mn-lt"/>
              </a:rPr>
              <a:t>Kanesatake</a:t>
            </a:r>
            <a:endParaRPr lang="fr-CA" altLang="fr-FR" sz="2800" kern="0" dirty="0" smtClean="0">
              <a:latin typeface="+mn-lt"/>
            </a:endParaRPr>
          </a:p>
        </p:txBody>
      </p:sp>
      <p:sp>
        <p:nvSpPr>
          <p:cNvPr id="6" name="Rectangle 3"/>
          <p:cNvSpPr>
            <a:spLocks noGrp="1" noChangeArrowheads="1"/>
          </p:cNvSpPr>
          <p:nvPr>
            <p:ph idx="1"/>
          </p:nvPr>
        </p:nvSpPr>
        <p:spPr>
          <a:xfrm>
            <a:off x="71438" y="1752600"/>
            <a:ext cx="8158162" cy="4572000"/>
          </a:xfrm>
        </p:spPr>
        <p:txBody>
          <a:bodyPr/>
          <a:lstStyle/>
          <a:p>
            <a:pPr marL="458788" lvl="1" indent="-373063" eaLnBrk="1" hangingPunct="1">
              <a:buFont typeface="Wingdings" panose="05000000000000000000" pitchFamily="2" charset="2"/>
              <a:buChar char="Ø"/>
            </a:pPr>
            <a:r>
              <a:rPr lang="en-CA" altLang="fr-FR" sz="2000" b="1" u="sng" dirty="0" smtClean="0"/>
              <a:t>Document</a:t>
            </a:r>
            <a:r>
              <a:rPr lang="en-CA" altLang="fr-FR" sz="2000" dirty="0" smtClean="0"/>
              <a:t>: </a:t>
            </a:r>
            <a:r>
              <a:rPr lang="en-CA" altLang="fr-FR" sz="2000" dirty="0" err="1" smtClean="0"/>
              <a:t>Ordre</a:t>
            </a:r>
            <a:r>
              <a:rPr lang="en-CA" altLang="fr-FR" sz="2000" dirty="0" smtClean="0"/>
              <a:t> du jour et </a:t>
            </a:r>
            <a:r>
              <a:rPr lang="en-CA" altLang="fr-FR" sz="2000" dirty="0" err="1" smtClean="0"/>
              <a:t>processus</a:t>
            </a:r>
            <a:r>
              <a:rPr lang="en-CA" altLang="fr-FR" sz="2000" dirty="0" smtClean="0"/>
              <a:t> pour la </a:t>
            </a:r>
            <a:r>
              <a:rPr lang="en-CA" altLang="fr-FR" sz="2000" dirty="0" err="1" smtClean="0"/>
              <a:t>négociation</a:t>
            </a:r>
            <a:r>
              <a:rPr lang="en-CA" altLang="fr-FR" sz="2000" dirty="0" smtClean="0"/>
              <a:t> avec la </a:t>
            </a:r>
            <a:r>
              <a:rPr lang="en-CA" altLang="fr-FR" sz="2000" dirty="0" err="1" smtClean="0"/>
              <a:t>communauté</a:t>
            </a:r>
            <a:r>
              <a:rPr lang="en-CA" altLang="fr-FR" sz="2000" dirty="0" smtClean="0"/>
              <a:t> de </a:t>
            </a:r>
            <a:r>
              <a:rPr lang="en-CA" altLang="fr-FR" sz="2000" dirty="0" err="1" smtClean="0"/>
              <a:t>Kanesatake</a:t>
            </a:r>
            <a:r>
              <a:rPr lang="en-CA" altLang="fr-FR" sz="2000" dirty="0" smtClean="0"/>
              <a:t> (6 mars 1991)</a:t>
            </a:r>
          </a:p>
          <a:p>
            <a:pPr lvl="1" eaLnBrk="1" hangingPunct="1">
              <a:buFont typeface="Arial" charset="0"/>
              <a:buChar char="•"/>
            </a:pPr>
            <a:endParaRPr lang="en-CA" altLang="fr-FR" sz="2000" dirty="0" smtClean="0"/>
          </a:p>
          <a:p>
            <a:pPr marL="609600" indent="-609600" algn="just" eaLnBrk="1" hangingPunct="1">
              <a:buFontTx/>
              <a:buNone/>
            </a:pPr>
            <a:r>
              <a:rPr lang="en-CA" altLang="fr-FR" sz="2000" dirty="0" smtClean="0"/>
              <a:t> </a:t>
            </a:r>
            <a:r>
              <a:rPr lang="en-CA" altLang="fr-FR" sz="2000" b="1" dirty="0" smtClean="0"/>
              <a:t>3. </a:t>
            </a:r>
            <a:r>
              <a:rPr lang="en-CA" altLang="fr-FR" sz="2000" b="1" u="sng" dirty="0" err="1" smtClean="0"/>
              <a:t>Sujet</a:t>
            </a:r>
            <a:r>
              <a:rPr lang="en-CA" altLang="fr-FR" sz="2000" b="1" u="sng" dirty="0" smtClean="0"/>
              <a:t> à </a:t>
            </a:r>
            <a:r>
              <a:rPr lang="en-CA" altLang="fr-FR" sz="2000" b="1" u="sng" dirty="0" err="1" smtClean="0"/>
              <a:t>négocier</a:t>
            </a:r>
            <a:endParaRPr lang="en-CA" altLang="fr-FR" sz="2000" u="sng" dirty="0" smtClean="0"/>
          </a:p>
          <a:p>
            <a:pPr marL="609600" indent="-609600" algn="just" eaLnBrk="1" hangingPunct="1">
              <a:buFontTx/>
              <a:buNone/>
            </a:pPr>
            <a:r>
              <a:rPr lang="en-CA" altLang="fr-FR" sz="2000" dirty="0" smtClean="0"/>
              <a:t>	3.1-i) </a:t>
            </a:r>
            <a:r>
              <a:rPr lang="en-CA" altLang="fr-FR" sz="2000" u="sng" dirty="0" err="1" smtClean="0"/>
              <a:t>Problématiques</a:t>
            </a:r>
            <a:r>
              <a:rPr lang="en-CA" altLang="fr-FR" sz="2000" u="sng" dirty="0" smtClean="0"/>
              <a:t> des </a:t>
            </a:r>
            <a:r>
              <a:rPr lang="en-CA" altLang="fr-FR" sz="2000" u="sng" dirty="0" err="1" smtClean="0"/>
              <a:t>terres</a:t>
            </a:r>
            <a:endParaRPr lang="en-CA" altLang="fr-FR" sz="2000" u="sng" dirty="0" smtClean="0"/>
          </a:p>
          <a:p>
            <a:pPr marL="609600" indent="-609600" algn="just" eaLnBrk="1" hangingPunct="1">
              <a:buFontTx/>
              <a:buNone/>
            </a:pPr>
            <a:r>
              <a:rPr lang="en-CA" altLang="fr-FR" sz="2000" dirty="0" smtClean="0"/>
              <a:t>		                            </a:t>
            </a:r>
            <a:r>
              <a:rPr lang="en-CA" altLang="fr-FR" sz="2000" u="sng" dirty="0" smtClean="0"/>
              <a:t>Ententes </a:t>
            </a:r>
            <a:r>
              <a:rPr lang="en-CA" altLang="fr-FR" sz="2000" u="sng" dirty="0" err="1" smtClean="0"/>
              <a:t>intérimaires</a:t>
            </a:r>
            <a:endParaRPr lang="en-CA" altLang="fr-FR" sz="2000" u="sng" dirty="0" smtClean="0"/>
          </a:p>
          <a:p>
            <a:pPr marL="1866900" lvl="3" indent="-1238250" eaLnBrk="1" hangingPunct="1">
              <a:buFontTx/>
              <a:buNone/>
            </a:pPr>
            <a:r>
              <a:rPr lang="en-CA" altLang="fr-FR" sz="2000" dirty="0" smtClean="0"/>
              <a:t>1) Continuation des </a:t>
            </a:r>
            <a:r>
              <a:rPr lang="en-CA" altLang="fr-FR" sz="2000" dirty="0" err="1" smtClean="0"/>
              <a:t>achats</a:t>
            </a:r>
            <a:r>
              <a:rPr lang="en-CA" altLang="fr-FR" sz="2000" dirty="0" smtClean="0"/>
              <a:t> </a:t>
            </a:r>
            <a:r>
              <a:rPr lang="en-CA" altLang="fr-FR" sz="2000" dirty="0" err="1" smtClean="0"/>
              <a:t>fédéraux</a:t>
            </a:r>
            <a:r>
              <a:rPr lang="en-CA" altLang="fr-FR" sz="2000" dirty="0" smtClean="0"/>
              <a:t> </a:t>
            </a:r>
            <a:r>
              <a:rPr lang="en-CA" altLang="fr-FR" sz="2000" dirty="0" smtClean="0"/>
              <a:t>de </a:t>
            </a:r>
            <a:r>
              <a:rPr lang="en-CA" altLang="fr-FR" sz="2000" dirty="0" smtClean="0"/>
              <a:t>tierce </a:t>
            </a:r>
            <a:r>
              <a:rPr lang="en-CA" altLang="fr-FR" sz="2000" dirty="0" err="1" smtClean="0"/>
              <a:t>parti</a:t>
            </a:r>
            <a:endParaRPr lang="en-CA" altLang="fr-FR" sz="2000" dirty="0" smtClean="0"/>
          </a:p>
          <a:p>
            <a:pPr marL="1866900" lvl="3" indent="-1238250" eaLnBrk="1" hangingPunct="1">
              <a:buFontTx/>
              <a:buNone/>
            </a:pPr>
            <a:r>
              <a:rPr lang="en-CA" altLang="fr-FR" sz="2000" dirty="0" smtClean="0"/>
              <a:t>     des </a:t>
            </a:r>
            <a:r>
              <a:rPr lang="en-CA" altLang="fr-FR" sz="2000" dirty="0" err="1" smtClean="0"/>
              <a:t>terres</a:t>
            </a:r>
            <a:r>
              <a:rPr lang="en-CA" altLang="fr-FR" sz="2000" dirty="0" smtClean="0"/>
              <a:t> de la Commune</a:t>
            </a:r>
          </a:p>
          <a:p>
            <a:pPr marL="1866900" lvl="3" indent="-1238250" eaLnBrk="1" hangingPunct="1">
              <a:buFontTx/>
              <a:buNone/>
            </a:pPr>
            <a:r>
              <a:rPr lang="en-CA" altLang="fr-FR" sz="2000" dirty="0" smtClean="0"/>
              <a:t>2)  Acquisition </a:t>
            </a:r>
            <a:r>
              <a:rPr lang="en-CA" altLang="fr-FR" sz="2000" dirty="0" smtClean="0"/>
              <a:t>de </a:t>
            </a:r>
            <a:r>
              <a:rPr lang="en-CA" altLang="fr-FR" sz="2000" dirty="0" err="1" smtClean="0"/>
              <a:t>propriétés</a:t>
            </a:r>
            <a:r>
              <a:rPr lang="en-CA" altLang="fr-FR" sz="2000" dirty="0" smtClean="0"/>
              <a:t> </a:t>
            </a:r>
            <a:r>
              <a:rPr lang="en-CA" altLang="fr-FR" sz="2000" dirty="0" smtClean="0"/>
              <a:t>de tierce </a:t>
            </a:r>
            <a:r>
              <a:rPr lang="en-CA" altLang="fr-FR" sz="2000" dirty="0" err="1" smtClean="0"/>
              <a:t>parti</a:t>
            </a:r>
            <a:r>
              <a:rPr lang="en-CA" altLang="fr-FR" sz="2000" dirty="0" smtClean="0"/>
              <a:t> pour </a:t>
            </a:r>
            <a:r>
              <a:rPr lang="en-CA" altLang="fr-FR" sz="2000" dirty="0" err="1" smtClean="0"/>
              <a:t>ajout</a:t>
            </a:r>
            <a:r>
              <a:rPr lang="en-CA" altLang="fr-FR" sz="2000" dirty="0" smtClean="0"/>
              <a:t> </a:t>
            </a:r>
            <a:r>
              <a:rPr lang="en-CA" altLang="fr-FR" sz="2000" dirty="0" smtClean="0"/>
              <a:t>à </a:t>
            </a:r>
            <a:r>
              <a:rPr lang="en-CA" altLang="fr-FR" sz="2000" dirty="0" err="1" smtClean="0"/>
              <a:t>une</a:t>
            </a:r>
            <a:r>
              <a:rPr lang="en-CA" altLang="fr-FR" sz="2000" dirty="0" smtClean="0"/>
              <a:t> </a:t>
            </a:r>
            <a:r>
              <a:rPr lang="en-CA" altLang="fr-FR" sz="2000" dirty="0" err="1" smtClean="0"/>
              <a:t>éventuelle</a:t>
            </a:r>
            <a:r>
              <a:rPr lang="en-CA" altLang="fr-FR" sz="2000" dirty="0" smtClean="0"/>
              <a:t> base </a:t>
            </a:r>
            <a:r>
              <a:rPr lang="en-CA" altLang="fr-FR" sz="2000" dirty="0" err="1" smtClean="0"/>
              <a:t>territoriale</a:t>
            </a:r>
            <a:r>
              <a:rPr lang="en-CA" altLang="fr-FR" sz="2000" dirty="0" smtClean="0"/>
              <a:t> des Mohawks de Kanesatake</a:t>
            </a:r>
          </a:p>
          <a:p>
            <a:pPr marL="1866900" lvl="3" indent="-609600" eaLnBrk="1" hangingPunct="1">
              <a:buFontTx/>
              <a:buNone/>
            </a:pPr>
            <a:r>
              <a:rPr lang="en-CA" altLang="fr-FR" sz="800" dirty="0" smtClean="0"/>
              <a:t>	</a:t>
            </a:r>
          </a:p>
        </p:txBody>
      </p:sp>
    </p:spTree>
    <p:extLst>
      <p:ext uri="{BB962C8B-B14F-4D97-AF65-F5344CB8AC3E}">
        <p14:creationId xmlns:p14="http://schemas.microsoft.com/office/powerpoint/2010/main" val="1494913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530A049-ABFD-40BC-9E7A-E198708E9BF3}" type="slidenum">
              <a:rPr lang="en-CA"/>
              <a:pPr>
                <a:defRPr/>
              </a:pPr>
              <a:t>4</a:t>
            </a:fld>
            <a:endParaRPr lang="en-CA"/>
          </a:p>
        </p:txBody>
      </p:sp>
      <p:sp>
        <p:nvSpPr>
          <p:cNvPr id="5" name="Rectangle 2"/>
          <p:cNvSpPr txBox="1">
            <a:spLocks noChangeArrowheads="1"/>
          </p:cNvSpPr>
          <p:nvPr/>
        </p:nvSpPr>
        <p:spPr bwMode="auto">
          <a:xfrm>
            <a:off x="71438" y="533400"/>
            <a:ext cx="8234362"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algn="ctr" eaLnBrk="1" hangingPunct="1">
              <a:lnSpc>
                <a:spcPct val="100000"/>
              </a:lnSpc>
            </a:pPr>
            <a:r>
              <a:rPr lang="fr-CA" altLang="fr-FR" sz="2800" kern="0" dirty="0"/>
              <a:t>Historique de l’acquisition d’un 3è parti pour l’addition à la base intérimaire des terres de </a:t>
            </a:r>
            <a:r>
              <a:rPr lang="fr-CA" altLang="fr-FR" sz="2800" kern="0" dirty="0" err="1"/>
              <a:t>Kanesatake</a:t>
            </a:r>
            <a:endParaRPr lang="fr-CA" altLang="fr-FR" sz="2800" kern="0" dirty="0"/>
          </a:p>
        </p:txBody>
      </p:sp>
      <p:sp>
        <p:nvSpPr>
          <p:cNvPr id="7" name="Rectangle 3"/>
          <p:cNvSpPr>
            <a:spLocks noGrp="1" noChangeArrowheads="1"/>
          </p:cNvSpPr>
          <p:nvPr>
            <p:ph idx="1"/>
          </p:nvPr>
        </p:nvSpPr>
        <p:spPr>
          <a:xfrm>
            <a:off x="179388" y="1600200"/>
            <a:ext cx="8202612" cy="4924425"/>
          </a:xfrm>
        </p:spPr>
        <p:txBody>
          <a:bodyPr/>
          <a:lstStyle/>
          <a:p>
            <a:pPr marL="0" indent="0" eaLnBrk="1" hangingPunct="1">
              <a:spcAft>
                <a:spcPts val="1200"/>
              </a:spcAft>
              <a:buFontTx/>
              <a:buNone/>
              <a:defRPr/>
            </a:pPr>
            <a:r>
              <a:rPr lang="en-CA" altLang="fr-FR" sz="2000" b="1" dirty="0" smtClean="0"/>
              <a:t>5. </a:t>
            </a:r>
            <a:r>
              <a:rPr lang="en-CA" altLang="fr-FR" sz="2000" b="1" u="sng" dirty="0" err="1" smtClean="0"/>
              <a:t>Échancier</a:t>
            </a:r>
            <a:endParaRPr lang="en-CA" altLang="fr-FR" sz="2000" b="1" u="sng" dirty="0" smtClean="0"/>
          </a:p>
          <a:p>
            <a:pPr marL="0" indent="0" eaLnBrk="1" hangingPunct="1">
              <a:spcAft>
                <a:spcPts val="1200"/>
              </a:spcAft>
              <a:buFontTx/>
              <a:buNone/>
              <a:defRPr/>
            </a:pPr>
            <a:r>
              <a:rPr lang="en-CA" altLang="fr-FR" sz="2000" dirty="0" smtClean="0"/>
              <a:t>Les chefs </a:t>
            </a:r>
            <a:r>
              <a:rPr lang="en-CA" altLang="fr-FR" sz="2000" dirty="0" err="1" smtClean="0"/>
              <a:t>négociateurs</a:t>
            </a:r>
            <a:r>
              <a:rPr lang="en-CA" altLang="fr-FR" sz="2000" dirty="0" smtClean="0"/>
              <a:t> </a:t>
            </a:r>
            <a:r>
              <a:rPr lang="en-CA" altLang="fr-FR" sz="2000" dirty="0" err="1" smtClean="0"/>
              <a:t>établiront</a:t>
            </a:r>
            <a:r>
              <a:rPr lang="en-CA" altLang="fr-FR" sz="2000" dirty="0" smtClean="0"/>
              <a:t> un </a:t>
            </a:r>
            <a:r>
              <a:rPr lang="en-CA" altLang="fr-FR" sz="2000" dirty="0" err="1" smtClean="0"/>
              <a:t>échancier</a:t>
            </a:r>
            <a:r>
              <a:rPr lang="en-CA" altLang="fr-FR" sz="2000" dirty="0" smtClean="0"/>
              <a:t> </a:t>
            </a:r>
            <a:r>
              <a:rPr lang="en-CA" altLang="fr-FR" sz="2000" dirty="0" err="1" smtClean="0"/>
              <a:t>n’excédant</a:t>
            </a:r>
            <a:r>
              <a:rPr lang="en-CA" altLang="fr-FR" sz="2000" dirty="0" smtClean="0"/>
              <a:t> pas </a:t>
            </a:r>
            <a:r>
              <a:rPr lang="en-CA" altLang="fr-FR" sz="2000" dirty="0" err="1" smtClean="0"/>
              <a:t>deux</a:t>
            </a:r>
            <a:r>
              <a:rPr lang="en-CA" altLang="fr-FR" sz="2000" dirty="0" smtClean="0"/>
              <a:t> (2) </a:t>
            </a:r>
            <a:r>
              <a:rPr lang="en-CA" altLang="fr-FR" sz="2000" dirty="0" err="1" smtClean="0"/>
              <a:t>ans</a:t>
            </a:r>
            <a:endParaRPr lang="en-CA" altLang="fr-FR" sz="2000" dirty="0" smtClean="0"/>
          </a:p>
          <a:p>
            <a:pPr marL="0" indent="0" algn="ctr" eaLnBrk="1" hangingPunct="1">
              <a:buFontTx/>
              <a:buNone/>
              <a:defRPr/>
            </a:pPr>
            <a:r>
              <a:rPr lang="en-CA" altLang="fr-FR" sz="2000" b="1" dirty="0" smtClean="0"/>
              <a:t>Protocol </a:t>
            </a:r>
            <a:r>
              <a:rPr lang="en-CA" altLang="fr-FR" sz="2000" b="1" dirty="0" err="1" smtClean="0"/>
              <a:t>d’entente</a:t>
            </a:r>
            <a:endParaRPr lang="en-CA" altLang="fr-FR" sz="2000" b="1" dirty="0" smtClean="0"/>
          </a:p>
          <a:p>
            <a:pPr marL="0" indent="0" algn="ctr" eaLnBrk="1" hangingPunct="1">
              <a:buFontTx/>
              <a:buNone/>
              <a:defRPr/>
            </a:pPr>
            <a:r>
              <a:rPr lang="en-CA" altLang="fr-FR" sz="2000" b="1" dirty="0" smtClean="0"/>
              <a:t>entre</a:t>
            </a:r>
          </a:p>
          <a:p>
            <a:pPr marL="0" indent="0" algn="ctr" eaLnBrk="1" hangingPunct="1">
              <a:buFontTx/>
              <a:buNone/>
              <a:defRPr/>
            </a:pPr>
            <a:r>
              <a:rPr lang="en-CA" altLang="fr-FR" sz="2000" b="1" dirty="0" smtClean="0"/>
              <a:t>Le </a:t>
            </a:r>
            <a:r>
              <a:rPr lang="en-CA" altLang="fr-FR" sz="2000" b="1" dirty="0" err="1" smtClean="0"/>
              <a:t>Conseil</a:t>
            </a:r>
            <a:r>
              <a:rPr lang="en-CA" altLang="fr-FR" sz="2000" b="1" dirty="0" smtClean="0"/>
              <a:t> Mohawk de Kanesatake</a:t>
            </a:r>
          </a:p>
          <a:p>
            <a:pPr marL="0" indent="0" algn="ctr" eaLnBrk="1" hangingPunct="1">
              <a:buFontTx/>
              <a:buNone/>
              <a:defRPr/>
            </a:pPr>
            <a:r>
              <a:rPr lang="fr-CA" altLang="fr-FR" sz="2000" b="1" dirty="0" smtClean="0"/>
              <a:t>et</a:t>
            </a:r>
            <a:endParaRPr lang="en-CA" altLang="fr-FR" sz="2000" b="1" dirty="0" smtClean="0"/>
          </a:p>
          <a:p>
            <a:pPr marL="0" indent="0" algn="ctr" eaLnBrk="1" hangingPunct="1">
              <a:buFontTx/>
              <a:buNone/>
              <a:defRPr/>
            </a:pPr>
            <a:r>
              <a:rPr lang="en-CA" altLang="fr-FR" sz="2000" b="1" dirty="0" smtClean="0"/>
              <a:t>Le  </a:t>
            </a:r>
            <a:r>
              <a:rPr lang="en-CA" altLang="fr-FR" sz="2000" b="1" dirty="0" err="1" smtClean="0"/>
              <a:t>Gouvernement</a:t>
            </a:r>
            <a:r>
              <a:rPr lang="en-CA" altLang="fr-FR" sz="2000" b="1" dirty="0" smtClean="0"/>
              <a:t> du Canada</a:t>
            </a:r>
          </a:p>
          <a:p>
            <a:pPr marL="0" indent="0" algn="ctr" eaLnBrk="1" hangingPunct="1">
              <a:spcAft>
                <a:spcPts val="1200"/>
              </a:spcAft>
              <a:buNone/>
              <a:defRPr/>
            </a:pPr>
            <a:r>
              <a:rPr lang="en-CA" altLang="fr-FR" sz="2000" b="1" dirty="0" smtClean="0"/>
              <a:t>(19 </a:t>
            </a:r>
            <a:r>
              <a:rPr lang="en-CA" altLang="fr-FR" sz="2000" b="1" dirty="0" err="1" smtClean="0"/>
              <a:t>décembre</a:t>
            </a:r>
            <a:r>
              <a:rPr lang="en-CA" altLang="fr-FR" sz="2000" b="1" dirty="0" smtClean="0"/>
              <a:t>, 1994)</a:t>
            </a:r>
          </a:p>
          <a:p>
            <a:pPr marL="447675" indent="-447675" eaLnBrk="1" hangingPunct="1">
              <a:buFontTx/>
              <a:buNone/>
              <a:defRPr/>
            </a:pPr>
            <a:r>
              <a:rPr lang="en-CA" altLang="fr-FR" sz="2000" dirty="0" smtClean="0"/>
              <a:t>2.2 Le Canada </a:t>
            </a:r>
            <a:r>
              <a:rPr lang="en-CA" altLang="fr-FR" sz="2000" dirty="0" err="1" smtClean="0"/>
              <a:t>acquiére</a:t>
            </a:r>
            <a:r>
              <a:rPr lang="en-CA" altLang="fr-FR" sz="2000" dirty="0" smtClean="0"/>
              <a:t> des </a:t>
            </a:r>
            <a:r>
              <a:rPr lang="en-CA" altLang="fr-FR" sz="2000" dirty="0" err="1" smtClean="0"/>
              <a:t>terres</a:t>
            </a:r>
            <a:r>
              <a:rPr lang="en-CA" altLang="fr-FR" sz="2000" dirty="0" smtClean="0"/>
              <a:t> </a:t>
            </a:r>
            <a:r>
              <a:rPr lang="en-CA" altLang="fr-FR" sz="2000" dirty="0" err="1" smtClean="0"/>
              <a:t>additionelles</a:t>
            </a:r>
            <a:r>
              <a:rPr lang="en-CA" altLang="fr-FR" sz="2000" dirty="0" smtClean="0"/>
              <a:t> </a:t>
            </a:r>
            <a:r>
              <a:rPr lang="en-CA" altLang="fr-FR" sz="2000" dirty="0" err="1" smtClean="0"/>
              <a:t>nécessaires</a:t>
            </a:r>
            <a:r>
              <a:rPr lang="en-CA" altLang="fr-FR" sz="2000" dirty="0" smtClean="0"/>
              <a:t> </a:t>
            </a:r>
            <a:r>
              <a:rPr lang="en-CA" altLang="fr-FR" sz="2000" dirty="0" smtClean="0"/>
              <a:t>pour </a:t>
            </a:r>
            <a:r>
              <a:rPr lang="en-CA" altLang="fr-FR" sz="2000" dirty="0" err="1" smtClean="0"/>
              <a:t>ajout</a:t>
            </a:r>
            <a:r>
              <a:rPr lang="en-CA" altLang="fr-FR" sz="2000" dirty="0" smtClean="0"/>
              <a:t> à </a:t>
            </a:r>
            <a:r>
              <a:rPr lang="en-CA" altLang="fr-FR" sz="2000" dirty="0" err="1" smtClean="0"/>
              <a:t>une</a:t>
            </a:r>
            <a:r>
              <a:rPr lang="en-CA" altLang="fr-FR" sz="2000" dirty="0" smtClean="0"/>
              <a:t> </a:t>
            </a:r>
            <a:r>
              <a:rPr lang="en-CA" altLang="fr-FR" sz="2000" dirty="0" err="1" smtClean="0"/>
              <a:t>éventuelle</a:t>
            </a:r>
            <a:r>
              <a:rPr lang="en-CA" altLang="fr-FR" sz="2000" dirty="0" smtClean="0"/>
              <a:t> base </a:t>
            </a:r>
            <a:r>
              <a:rPr lang="en-CA" altLang="fr-FR" sz="2000" dirty="0" err="1" smtClean="0"/>
              <a:t>territoriale</a:t>
            </a:r>
            <a:r>
              <a:rPr lang="en-CA" altLang="fr-FR" sz="2000" dirty="0" smtClean="0"/>
              <a:t> </a:t>
            </a:r>
            <a:r>
              <a:rPr lang="en-CA" altLang="fr-FR" sz="2000" dirty="0" err="1" smtClean="0"/>
              <a:t>complète</a:t>
            </a:r>
            <a:r>
              <a:rPr lang="en-CA" altLang="fr-FR" sz="2000" dirty="0" smtClean="0"/>
              <a:t> pour </a:t>
            </a:r>
            <a:r>
              <a:rPr lang="en-CA" altLang="fr-FR" sz="2000" dirty="0" smtClean="0"/>
              <a:t>les Mohawk de </a:t>
            </a:r>
            <a:r>
              <a:rPr lang="en-CA" altLang="fr-FR" sz="2000" dirty="0" err="1" smtClean="0"/>
              <a:t>Kanesatake</a:t>
            </a:r>
            <a:endParaRPr lang="en-CA" altLang="fr-FR" sz="2000" dirty="0" smtClean="0"/>
          </a:p>
        </p:txBody>
      </p:sp>
    </p:spTree>
    <p:extLst>
      <p:ext uri="{BB962C8B-B14F-4D97-AF65-F5344CB8AC3E}">
        <p14:creationId xmlns:p14="http://schemas.microsoft.com/office/powerpoint/2010/main" val="986060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530A049-ABFD-40BC-9E7A-E198708E9BF3}" type="slidenum">
              <a:rPr lang="en-CA"/>
              <a:pPr>
                <a:defRPr/>
              </a:pPr>
              <a:t>5</a:t>
            </a:fld>
            <a:endParaRPr lang="en-CA"/>
          </a:p>
        </p:txBody>
      </p:sp>
      <p:sp>
        <p:nvSpPr>
          <p:cNvPr id="5" name="Rectangle 2"/>
          <p:cNvSpPr txBox="1">
            <a:spLocks noChangeArrowheads="1"/>
          </p:cNvSpPr>
          <p:nvPr/>
        </p:nvSpPr>
        <p:spPr bwMode="auto">
          <a:xfrm>
            <a:off x="71438" y="533400"/>
            <a:ext cx="8234362"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algn="ctr" eaLnBrk="1" hangingPunct="1">
              <a:lnSpc>
                <a:spcPct val="100000"/>
              </a:lnSpc>
            </a:pPr>
            <a:r>
              <a:rPr lang="fr-CA" altLang="fr-FR" sz="2800" kern="0"/>
              <a:t>Historique de l’acquisition d’un 3è parti pour l’addition à la base intérimaire des terres de Kanesatake</a:t>
            </a:r>
            <a:endParaRPr lang="fr-CA" altLang="fr-FR" sz="2800" kern="0" dirty="0"/>
          </a:p>
        </p:txBody>
      </p:sp>
      <p:sp>
        <p:nvSpPr>
          <p:cNvPr id="6" name="Rectangle 3"/>
          <p:cNvSpPr>
            <a:spLocks noGrp="1" noChangeArrowheads="1"/>
          </p:cNvSpPr>
          <p:nvPr>
            <p:ph idx="1"/>
          </p:nvPr>
        </p:nvSpPr>
        <p:spPr>
          <a:xfrm>
            <a:off x="152400" y="1676401"/>
            <a:ext cx="8229600" cy="4876799"/>
          </a:xfrm>
        </p:spPr>
        <p:txBody>
          <a:bodyPr/>
          <a:lstStyle/>
          <a:p>
            <a:pPr marL="628650" indent="-542925" eaLnBrk="1" hangingPunct="1">
              <a:buFontTx/>
              <a:buNone/>
            </a:pPr>
            <a:r>
              <a:rPr lang="en-CA" altLang="fr-FR" sz="1900" dirty="0" smtClean="0"/>
              <a:t>2.3   </a:t>
            </a:r>
            <a:r>
              <a:rPr lang="en-CA" altLang="fr-FR" sz="1900" dirty="0" err="1" smtClean="0"/>
              <a:t>Toute</a:t>
            </a:r>
            <a:r>
              <a:rPr lang="en-CA" altLang="fr-FR" sz="1900" dirty="0" smtClean="0"/>
              <a:t> acquisition des tierces </a:t>
            </a:r>
            <a:r>
              <a:rPr lang="en-CA" altLang="fr-FR" sz="1900" dirty="0" err="1" smtClean="0"/>
              <a:t>partis</a:t>
            </a:r>
            <a:r>
              <a:rPr lang="en-CA" altLang="fr-FR" sz="1900" dirty="0" smtClean="0"/>
              <a:t> sera </a:t>
            </a:r>
            <a:r>
              <a:rPr lang="en-CA" altLang="fr-FR" sz="1900" dirty="0" err="1" smtClean="0"/>
              <a:t>discutée</a:t>
            </a:r>
            <a:r>
              <a:rPr lang="en-CA" altLang="fr-FR" sz="1900" dirty="0" smtClean="0"/>
              <a:t> à la table des </a:t>
            </a:r>
            <a:r>
              <a:rPr lang="en-CA" altLang="fr-FR" sz="1900" dirty="0" err="1" smtClean="0"/>
              <a:t>négociations</a:t>
            </a:r>
            <a:r>
              <a:rPr lang="en-CA" altLang="fr-FR" sz="1900" dirty="0" smtClean="0"/>
              <a:t> </a:t>
            </a:r>
            <a:r>
              <a:rPr lang="en-CA" altLang="fr-FR" sz="1900" dirty="0" err="1" smtClean="0"/>
              <a:t>incluant</a:t>
            </a:r>
            <a:r>
              <a:rPr lang="en-CA" altLang="fr-FR" sz="1900" dirty="0" smtClean="0"/>
              <a:t> le transfer </a:t>
            </a:r>
            <a:r>
              <a:rPr lang="en-CA" altLang="fr-FR" sz="1900" dirty="0" err="1" smtClean="0"/>
              <a:t>coordonn</a:t>
            </a:r>
            <a:r>
              <a:rPr lang="fr-CA" altLang="fr-FR" sz="1900" dirty="0"/>
              <a:t>é</a:t>
            </a:r>
            <a:r>
              <a:rPr lang="en-CA" altLang="fr-FR" sz="1900" dirty="0" smtClean="0"/>
              <a:t> des </a:t>
            </a:r>
            <a:r>
              <a:rPr lang="en-CA" altLang="fr-FR" sz="1900" dirty="0" err="1" smtClean="0"/>
              <a:t>propriétés</a:t>
            </a:r>
            <a:r>
              <a:rPr lang="en-CA" altLang="fr-FR" sz="1900" dirty="0" smtClean="0"/>
              <a:t> </a:t>
            </a:r>
            <a:r>
              <a:rPr lang="en-CA" altLang="fr-FR" sz="1900" dirty="0" err="1" smtClean="0"/>
              <a:t>acquises</a:t>
            </a:r>
            <a:r>
              <a:rPr lang="en-CA" altLang="fr-FR" sz="1900" dirty="0" smtClean="0"/>
              <a:t> </a:t>
            </a:r>
            <a:r>
              <a:rPr lang="en-CA" altLang="fr-FR" sz="1900" dirty="0" err="1" smtClean="0"/>
              <a:t>ou</a:t>
            </a:r>
            <a:r>
              <a:rPr lang="en-CA" altLang="fr-FR" sz="1900" dirty="0" smtClean="0"/>
              <a:t> </a:t>
            </a:r>
            <a:r>
              <a:rPr lang="en-CA" altLang="fr-FR" sz="1900" dirty="0" err="1" smtClean="0"/>
              <a:t>devant</a:t>
            </a:r>
            <a:r>
              <a:rPr lang="en-CA" altLang="fr-FR" sz="1900" dirty="0" smtClean="0"/>
              <a:t> </a:t>
            </a:r>
            <a:r>
              <a:rPr lang="en-CA" altLang="fr-FR" sz="1900" dirty="0" err="1" smtClean="0"/>
              <a:t>être</a:t>
            </a:r>
            <a:r>
              <a:rPr lang="en-CA" altLang="fr-FR" sz="1900" dirty="0" smtClean="0"/>
              <a:t> </a:t>
            </a:r>
            <a:r>
              <a:rPr lang="en-CA" altLang="fr-FR" sz="1900" dirty="0" err="1" smtClean="0"/>
              <a:t>acquises</a:t>
            </a:r>
            <a:r>
              <a:rPr lang="en-CA" altLang="fr-FR" sz="1900" dirty="0" smtClean="0"/>
              <a:t> pour les Mohawks de </a:t>
            </a:r>
            <a:r>
              <a:rPr lang="en-CA" altLang="fr-FR" sz="1900" dirty="0" err="1" smtClean="0"/>
              <a:t>Kanesatake</a:t>
            </a:r>
            <a:endParaRPr lang="en-CA" altLang="fr-FR" sz="1900" dirty="0" smtClean="0"/>
          </a:p>
          <a:p>
            <a:pPr marL="0" indent="0" eaLnBrk="1" hangingPunct="1">
              <a:buFontTx/>
              <a:buNone/>
            </a:pPr>
            <a:r>
              <a:rPr lang="en-CA" altLang="fr-FR" sz="1900" dirty="0" smtClean="0"/>
              <a:t>Plan de travail territorial, table </a:t>
            </a:r>
            <a:r>
              <a:rPr lang="en-CA" altLang="fr-FR" sz="1900" dirty="0" err="1" smtClean="0"/>
              <a:t>sectorielle</a:t>
            </a:r>
            <a:r>
              <a:rPr lang="en-CA" altLang="fr-FR" sz="1900" dirty="0" smtClean="0"/>
              <a:t> des </a:t>
            </a:r>
            <a:r>
              <a:rPr lang="en-CA" altLang="fr-FR" sz="1900" dirty="0" err="1" smtClean="0"/>
              <a:t>Terres</a:t>
            </a:r>
            <a:r>
              <a:rPr lang="en-CA" altLang="fr-FR" sz="1900" dirty="0" smtClean="0"/>
              <a:t> (</a:t>
            </a:r>
            <a:r>
              <a:rPr lang="en-CA" altLang="fr-FR" sz="1900" dirty="0" err="1" smtClean="0"/>
              <a:t>exemple</a:t>
            </a:r>
            <a:r>
              <a:rPr lang="en-CA" altLang="fr-FR" sz="1900" dirty="0" smtClean="0"/>
              <a:t>: 1er </a:t>
            </a:r>
            <a:r>
              <a:rPr lang="en-CA" altLang="fr-FR" sz="1900" dirty="0" err="1" smtClean="0"/>
              <a:t>octobre</a:t>
            </a:r>
            <a:r>
              <a:rPr lang="en-CA" altLang="fr-FR" sz="1900" dirty="0" smtClean="0"/>
              <a:t> 2003-31 mars 2005):</a:t>
            </a:r>
          </a:p>
          <a:p>
            <a:pPr marL="895350" lvl="3" indent="-352425" eaLnBrk="1" hangingPunct="1">
              <a:buFont typeface="Wingdings" pitchFamily="2" charset="2"/>
              <a:buChar char="Ø"/>
            </a:pPr>
            <a:r>
              <a:rPr lang="en-CA" altLang="fr-FR" sz="1900" dirty="0" smtClean="0"/>
              <a:t>Continuation du </a:t>
            </a:r>
            <a:r>
              <a:rPr lang="en-CA" altLang="fr-FR" sz="1900" dirty="0" err="1" smtClean="0"/>
              <a:t>processus</a:t>
            </a:r>
            <a:r>
              <a:rPr lang="en-CA" altLang="fr-FR" sz="1900" dirty="0" smtClean="0"/>
              <a:t> </a:t>
            </a:r>
            <a:r>
              <a:rPr lang="en-CA" altLang="fr-FR" sz="1900" dirty="0" err="1" smtClean="0"/>
              <a:t>d’acquisition</a:t>
            </a:r>
            <a:r>
              <a:rPr lang="en-CA" altLang="fr-FR" sz="1900" dirty="0" smtClean="0"/>
              <a:t> de </a:t>
            </a:r>
            <a:r>
              <a:rPr lang="en-CA" altLang="fr-FR" sz="1900" dirty="0" err="1" smtClean="0"/>
              <a:t>terres</a:t>
            </a:r>
            <a:r>
              <a:rPr lang="en-CA" altLang="fr-FR" sz="1900" dirty="0" smtClean="0"/>
              <a:t> de tierce </a:t>
            </a:r>
            <a:r>
              <a:rPr lang="en-CA" altLang="fr-FR" sz="1900" dirty="0" err="1" smtClean="0"/>
              <a:t>parti</a:t>
            </a:r>
            <a:endParaRPr lang="en-CA" altLang="fr-FR" sz="1900" dirty="0" smtClean="0"/>
          </a:p>
          <a:p>
            <a:pPr marL="895350" lvl="3" indent="-352425" eaLnBrk="1" hangingPunct="1">
              <a:buFont typeface="Wingdings" pitchFamily="2" charset="2"/>
              <a:buChar char="Ø"/>
            </a:pPr>
            <a:r>
              <a:rPr lang="en-CA" altLang="fr-FR" sz="1900" dirty="0" smtClean="0"/>
              <a:t>Discussions sur le status à </a:t>
            </a:r>
            <a:r>
              <a:rPr lang="en-CA" altLang="fr-FR" sz="1900" dirty="0" err="1" smtClean="0"/>
              <a:t>être</a:t>
            </a:r>
            <a:r>
              <a:rPr lang="en-CA" altLang="fr-FR" sz="1900" dirty="0" smtClean="0"/>
              <a:t> </a:t>
            </a:r>
            <a:r>
              <a:rPr lang="en-CA" altLang="fr-FR" sz="1900" dirty="0" err="1" smtClean="0"/>
              <a:t>donné</a:t>
            </a:r>
            <a:r>
              <a:rPr lang="en-CA" altLang="fr-FR" sz="1900" dirty="0" smtClean="0"/>
              <a:t> à </a:t>
            </a:r>
            <a:r>
              <a:rPr lang="en-CA" altLang="fr-FR" sz="1900" dirty="0" err="1" smtClean="0"/>
              <a:t>chaque</a:t>
            </a:r>
            <a:r>
              <a:rPr lang="en-CA" altLang="fr-FR" sz="1900" dirty="0" smtClean="0"/>
              <a:t> nouvelle </a:t>
            </a:r>
            <a:r>
              <a:rPr lang="en-CA" altLang="fr-FR" sz="1900" dirty="0" err="1" smtClean="0"/>
              <a:t>propriété</a:t>
            </a:r>
            <a:r>
              <a:rPr lang="en-CA" altLang="fr-FR" sz="1900" dirty="0" smtClean="0"/>
              <a:t> </a:t>
            </a:r>
            <a:r>
              <a:rPr lang="en-CA" altLang="fr-FR" sz="1900" dirty="0" err="1" smtClean="0"/>
              <a:t>achetée</a:t>
            </a:r>
            <a:r>
              <a:rPr lang="en-CA" altLang="fr-FR" sz="1900" dirty="0" smtClean="0"/>
              <a:t> (ex) section 91 (24) </a:t>
            </a:r>
          </a:p>
          <a:p>
            <a:pPr marL="895350" lvl="3" indent="-352425" eaLnBrk="1" hangingPunct="1">
              <a:buFont typeface="Wingdings" pitchFamily="2" charset="2"/>
              <a:buChar char="Ø"/>
            </a:pPr>
            <a:r>
              <a:rPr lang="en-CA" altLang="fr-FR" sz="1900" dirty="0" err="1" smtClean="0"/>
              <a:t>Développer</a:t>
            </a:r>
            <a:r>
              <a:rPr lang="en-CA" altLang="fr-FR" sz="1900" dirty="0" smtClean="0"/>
              <a:t> un </a:t>
            </a:r>
            <a:r>
              <a:rPr lang="en-CA" altLang="fr-FR" sz="1900" dirty="0" err="1" smtClean="0"/>
              <a:t>processus</a:t>
            </a:r>
            <a:r>
              <a:rPr lang="en-CA" altLang="fr-FR" sz="1900" dirty="0" smtClean="0"/>
              <a:t> </a:t>
            </a:r>
            <a:r>
              <a:rPr lang="en-CA" altLang="fr-FR" sz="1900" dirty="0" err="1" smtClean="0"/>
              <a:t>incluant</a:t>
            </a:r>
            <a:r>
              <a:rPr lang="en-CA" altLang="fr-FR" sz="1900" dirty="0" smtClean="0"/>
              <a:t> les </a:t>
            </a:r>
            <a:r>
              <a:rPr lang="en-CA" altLang="fr-FR" sz="1900" dirty="0" err="1" smtClean="0"/>
              <a:t>critères</a:t>
            </a:r>
            <a:r>
              <a:rPr lang="en-CA" altLang="fr-FR" sz="1900" dirty="0" smtClean="0"/>
              <a:t> pour </a:t>
            </a:r>
            <a:r>
              <a:rPr lang="en-CA" altLang="fr-FR" sz="1900" dirty="0" err="1" smtClean="0"/>
              <a:t>allouer</a:t>
            </a:r>
            <a:r>
              <a:rPr lang="en-CA" altLang="fr-FR" sz="1900" dirty="0" smtClean="0"/>
              <a:t> les </a:t>
            </a:r>
            <a:r>
              <a:rPr lang="en-CA" altLang="fr-FR" sz="1900" dirty="0" err="1" smtClean="0"/>
              <a:t>Lettres</a:t>
            </a:r>
            <a:r>
              <a:rPr lang="en-CA" altLang="fr-FR" sz="1900" dirty="0" smtClean="0"/>
              <a:t> </a:t>
            </a:r>
            <a:r>
              <a:rPr lang="en-CA" altLang="fr-FR" sz="1900" dirty="0" err="1" smtClean="0"/>
              <a:t>d’Oka</a:t>
            </a:r>
            <a:r>
              <a:rPr lang="en-CA" altLang="fr-FR" sz="1900" dirty="0" smtClean="0"/>
              <a:t> (</a:t>
            </a:r>
            <a:r>
              <a:rPr lang="en-CA" altLang="fr-FR" sz="1900" dirty="0" err="1" smtClean="0"/>
              <a:t>en</a:t>
            </a:r>
            <a:r>
              <a:rPr lang="en-CA" altLang="fr-FR" sz="1900" dirty="0" smtClean="0"/>
              <a:t> collaboration avec la table </a:t>
            </a:r>
            <a:r>
              <a:rPr lang="en-CA" altLang="fr-FR" sz="1900" dirty="0" err="1" smtClean="0"/>
              <a:t>sectorielle</a:t>
            </a:r>
            <a:r>
              <a:rPr lang="en-CA" altLang="fr-FR" sz="1900" dirty="0" smtClean="0"/>
              <a:t> du </a:t>
            </a:r>
            <a:r>
              <a:rPr lang="en-CA" altLang="fr-FR" sz="1900" dirty="0" err="1" smtClean="0"/>
              <a:t>dévelopement</a:t>
            </a:r>
            <a:r>
              <a:rPr lang="en-CA" altLang="fr-FR" sz="1900" dirty="0" smtClean="0"/>
              <a:t> </a:t>
            </a:r>
            <a:r>
              <a:rPr lang="en-CA" altLang="fr-FR" sz="1900" dirty="0" err="1" smtClean="0"/>
              <a:t>économique</a:t>
            </a:r>
            <a:r>
              <a:rPr lang="en-CA" altLang="fr-FR" sz="1900" dirty="0" smtClean="0"/>
              <a:t> pour les </a:t>
            </a:r>
            <a:r>
              <a:rPr lang="en-CA" altLang="fr-FR" sz="1900" dirty="0" err="1" smtClean="0"/>
              <a:t>terres</a:t>
            </a:r>
            <a:r>
              <a:rPr lang="en-CA" altLang="fr-FR" sz="1900" dirty="0" smtClean="0"/>
              <a:t> </a:t>
            </a:r>
            <a:r>
              <a:rPr lang="en-CA" altLang="fr-FR" sz="1900" dirty="0" err="1" smtClean="0"/>
              <a:t>identifiées</a:t>
            </a:r>
            <a:r>
              <a:rPr lang="en-CA" altLang="fr-FR" sz="1900" dirty="0" smtClean="0"/>
              <a:t> </a:t>
            </a:r>
            <a:r>
              <a:rPr lang="en-CA" altLang="fr-FR" sz="1900" dirty="0" err="1" smtClean="0"/>
              <a:t>dans</a:t>
            </a:r>
            <a:r>
              <a:rPr lang="en-CA" altLang="fr-FR" sz="1900" dirty="0" smtClean="0"/>
              <a:t> le P.M.A.</a:t>
            </a:r>
          </a:p>
          <a:p>
            <a:pPr marL="895350" lvl="3" indent="-352425" eaLnBrk="1" hangingPunct="1">
              <a:buFont typeface="Wingdings" pitchFamily="2" charset="2"/>
              <a:buChar char="Ø"/>
            </a:pPr>
            <a:r>
              <a:rPr lang="en-CA" altLang="fr-FR" sz="1900" dirty="0" smtClean="0"/>
              <a:t>Revoir, reviser </a:t>
            </a:r>
            <a:r>
              <a:rPr lang="en-CA" altLang="fr-FR" sz="1900" dirty="0" smtClean="0"/>
              <a:t>et adopter les </a:t>
            </a:r>
            <a:r>
              <a:rPr lang="en-CA" altLang="fr-FR" sz="1900" dirty="0" err="1" smtClean="0"/>
              <a:t>lois</a:t>
            </a:r>
            <a:r>
              <a:rPr lang="en-CA" altLang="fr-FR" sz="1900" dirty="0" smtClean="0"/>
              <a:t> </a:t>
            </a:r>
            <a:r>
              <a:rPr lang="en-CA" altLang="fr-FR" sz="1900" dirty="0" err="1" smtClean="0"/>
              <a:t>communautaires</a:t>
            </a:r>
            <a:r>
              <a:rPr lang="en-CA" altLang="fr-FR" sz="1900" dirty="0" smtClean="0"/>
              <a:t> de </a:t>
            </a:r>
            <a:r>
              <a:rPr lang="en-CA" altLang="fr-FR" sz="1900" dirty="0" err="1" smtClean="0"/>
              <a:t>Kanesatake</a:t>
            </a:r>
            <a:r>
              <a:rPr lang="en-CA" altLang="fr-FR" sz="1900" dirty="0" smtClean="0"/>
              <a:t> sous la </a:t>
            </a:r>
            <a:r>
              <a:rPr lang="en-CA" altLang="fr-FR" sz="1900" dirty="0" err="1" smtClean="0"/>
              <a:t>Loi</a:t>
            </a:r>
            <a:r>
              <a:rPr lang="en-CA" altLang="fr-FR" sz="1900" dirty="0" smtClean="0"/>
              <a:t> sur la </a:t>
            </a:r>
            <a:r>
              <a:rPr lang="en-CA" altLang="fr-FR" sz="1900" dirty="0" err="1" smtClean="0"/>
              <a:t>gouvernance</a:t>
            </a:r>
            <a:r>
              <a:rPr lang="en-CA" altLang="fr-FR" sz="1900" dirty="0" smtClean="0"/>
              <a:t> </a:t>
            </a:r>
            <a:r>
              <a:rPr lang="en-CA" altLang="fr-FR" sz="1900" dirty="0" smtClean="0"/>
              <a:t>des </a:t>
            </a:r>
            <a:r>
              <a:rPr lang="en-CA" altLang="fr-FR" sz="1900" dirty="0" err="1" smtClean="0"/>
              <a:t>terres</a:t>
            </a:r>
            <a:r>
              <a:rPr lang="en-CA" altLang="fr-FR" sz="1900" dirty="0" smtClean="0"/>
              <a:t> et du code de </a:t>
            </a:r>
            <a:r>
              <a:rPr lang="en-CA" altLang="fr-FR" sz="1900" dirty="0" err="1" smtClean="0"/>
              <a:t>gouvernance</a:t>
            </a:r>
            <a:r>
              <a:rPr lang="en-CA" altLang="fr-FR" sz="1900" dirty="0" smtClean="0"/>
              <a:t> des </a:t>
            </a:r>
            <a:r>
              <a:rPr lang="en-CA" altLang="fr-FR" sz="1900" dirty="0" err="1" smtClean="0"/>
              <a:t>terres</a:t>
            </a:r>
            <a:endParaRPr lang="en-CA" altLang="fr-FR" sz="1900" dirty="0" smtClean="0"/>
          </a:p>
        </p:txBody>
      </p:sp>
    </p:spTree>
    <p:extLst>
      <p:ext uri="{BB962C8B-B14F-4D97-AF65-F5344CB8AC3E}">
        <p14:creationId xmlns:p14="http://schemas.microsoft.com/office/powerpoint/2010/main" val="774076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530A049-ABFD-40BC-9E7A-E198708E9BF3}" type="slidenum">
              <a:rPr lang="en-CA"/>
              <a:pPr>
                <a:defRPr/>
              </a:pPr>
              <a:t>6</a:t>
            </a:fld>
            <a:endParaRPr lang="en-CA"/>
          </a:p>
        </p:txBody>
      </p:sp>
      <p:sp>
        <p:nvSpPr>
          <p:cNvPr id="5" name="Rectangle 2"/>
          <p:cNvSpPr txBox="1">
            <a:spLocks noChangeArrowheads="1"/>
          </p:cNvSpPr>
          <p:nvPr/>
        </p:nvSpPr>
        <p:spPr bwMode="auto">
          <a:xfrm>
            <a:off x="71438" y="533400"/>
            <a:ext cx="8234362"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algn="ctr" eaLnBrk="1" hangingPunct="1">
              <a:lnSpc>
                <a:spcPct val="100000"/>
              </a:lnSpc>
            </a:pPr>
            <a:r>
              <a:rPr lang="fr-CA" altLang="fr-FR" sz="2800" kern="0"/>
              <a:t>Historique de l’acquisition d’un 3è parti pour l’addition à la base intérimaire des terres de Kanesatake</a:t>
            </a:r>
            <a:endParaRPr lang="fr-CA" altLang="fr-FR" sz="2800" kern="0" dirty="0"/>
          </a:p>
        </p:txBody>
      </p:sp>
      <p:sp>
        <p:nvSpPr>
          <p:cNvPr id="7" name="Rectangle 3"/>
          <p:cNvSpPr>
            <a:spLocks noGrp="1" noChangeArrowheads="1"/>
          </p:cNvSpPr>
          <p:nvPr>
            <p:ph idx="1"/>
          </p:nvPr>
        </p:nvSpPr>
        <p:spPr>
          <a:xfrm>
            <a:off x="466725" y="1676401"/>
            <a:ext cx="8229600" cy="4724399"/>
          </a:xfrm>
        </p:spPr>
        <p:txBody>
          <a:bodyPr/>
          <a:lstStyle/>
          <a:p>
            <a:pPr marL="266700" indent="-161925" eaLnBrk="1" hangingPunct="1">
              <a:defRPr/>
            </a:pPr>
            <a:r>
              <a:rPr lang="en-CA" altLang="fr-FR" sz="1700" dirty="0" err="1" smtClean="0"/>
              <a:t>Entreprendre</a:t>
            </a:r>
            <a:r>
              <a:rPr lang="en-CA" altLang="fr-FR" sz="1700" dirty="0" smtClean="0"/>
              <a:t> des </a:t>
            </a:r>
            <a:r>
              <a:rPr lang="en-CA" altLang="fr-FR" sz="1700" dirty="0" err="1" smtClean="0"/>
              <a:t>négociations</a:t>
            </a:r>
            <a:r>
              <a:rPr lang="en-CA" altLang="fr-FR" sz="1700" dirty="0" smtClean="0"/>
              <a:t> avec la </a:t>
            </a:r>
            <a:r>
              <a:rPr lang="en-CA" altLang="fr-FR" sz="1700" dirty="0" err="1" smtClean="0"/>
              <a:t>municipalité</a:t>
            </a:r>
            <a:r>
              <a:rPr lang="en-CA" altLang="fr-FR" sz="1700" dirty="0" smtClean="0"/>
              <a:t> </a:t>
            </a:r>
            <a:r>
              <a:rPr lang="en-CA" altLang="fr-FR" sz="1700" dirty="0" err="1" smtClean="0"/>
              <a:t>d’Oka</a:t>
            </a:r>
            <a:r>
              <a:rPr lang="en-CA" altLang="fr-FR" sz="1700" dirty="0" smtClean="0"/>
              <a:t> pour </a:t>
            </a:r>
            <a:r>
              <a:rPr lang="en-CA" altLang="fr-FR" sz="1700" dirty="0" err="1" smtClean="0"/>
              <a:t>favoriser</a:t>
            </a:r>
            <a:r>
              <a:rPr lang="en-CA" altLang="fr-FR" sz="1700" dirty="0" smtClean="0"/>
              <a:t> </a:t>
            </a:r>
            <a:r>
              <a:rPr lang="en-CA" altLang="fr-FR" sz="1700" dirty="0" err="1" smtClean="0"/>
              <a:t>l’harmonisation</a:t>
            </a:r>
            <a:r>
              <a:rPr lang="en-CA" altLang="fr-FR" sz="1700" dirty="0" smtClean="0"/>
              <a:t> (</a:t>
            </a:r>
            <a:r>
              <a:rPr lang="en-CA" altLang="fr-FR" sz="1700" dirty="0" err="1" smtClean="0"/>
              <a:t>compatibilité</a:t>
            </a:r>
            <a:r>
              <a:rPr lang="en-CA" altLang="fr-FR" sz="1700" dirty="0" smtClean="0"/>
              <a:t>)</a:t>
            </a:r>
            <a:endParaRPr lang="en-CA" altLang="fr-FR" sz="1700" i="1" dirty="0">
              <a:solidFill>
                <a:srgbClr val="FF0000"/>
              </a:solidFill>
            </a:endParaRPr>
          </a:p>
          <a:p>
            <a:pPr marL="0" indent="0" algn="ctr" eaLnBrk="1" hangingPunct="1">
              <a:buFontTx/>
              <a:buNone/>
              <a:defRPr/>
            </a:pPr>
            <a:r>
              <a:rPr lang="en-CA" altLang="fr-FR" sz="1700" u="sng" dirty="0" err="1" smtClean="0"/>
              <a:t>Conseil</a:t>
            </a:r>
            <a:r>
              <a:rPr lang="en-CA" altLang="fr-FR" sz="1700" u="sng" dirty="0" smtClean="0"/>
              <a:t> de </a:t>
            </a:r>
            <a:r>
              <a:rPr lang="en-CA" altLang="fr-FR" sz="1700" u="sng" dirty="0" err="1" smtClean="0"/>
              <a:t>Gestion</a:t>
            </a:r>
            <a:r>
              <a:rPr lang="en-CA" altLang="fr-FR" sz="1700" u="sng" dirty="0" smtClean="0"/>
              <a:t> de l’ habitation</a:t>
            </a:r>
          </a:p>
          <a:p>
            <a:pPr marL="266700" indent="-180975" eaLnBrk="1" hangingPunct="1">
              <a:tabLst>
                <a:tab pos="266700" algn="l"/>
                <a:tab pos="5715000" algn="l"/>
              </a:tabLst>
              <a:defRPr/>
            </a:pPr>
            <a:r>
              <a:rPr lang="en-CA" altLang="fr-FR" sz="1700" dirty="0" smtClean="0"/>
              <a:t>Entente issue </a:t>
            </a:r>
            <a:r>
              <a:rPr lang="en-CA" altLang="fr-FR" sz="1700" dirty="0" err="1" smtClean="0"/>
              <a:t>d’une</a:t>
            </a:r>
            <a:r>
              <a:rPr lang="en-CA" altLang="fr-FR" sz="1700" dirty="0" smtClean="0"/>
              <a:t> rencontre de </a:t>
            </a:r>
            <a:r>
              <a:rPr lang="en-CA" altLang="fr-FR" sz="1700" dirty="0" err="1" smtClean="0"/>
              <a:t>négociation</a:t>
            </a:r>
            <a:r>
              <a:rPr lang="en-CA" altLang="fr-FR" sz="1700" dirty="0" smtClean="0"/>
              <a:t> du 19 </a:t>
            </a:r>
            <a:r>
              <a:rPr lang="en-CA" altLang="fr-FR" sz="1700" dirty="0" err="1" smtClean="0"/>
              <a:t>décembre</a:t>
            </a:r>
            <a:r>
              <a:rPr lang="en-CA" altLang="fr-FR" sz="1700" dirty="0" smtClean="0"/>
              <a:t> 1994</a:t>
            </a:r>
          </a:p>
          <a:p>
            <a:pPr marL="266700" indent="-180975" eaLnBrk="1" hangingPunct="1">
              <a:tabLst>
                <a:tab pos="266700" algn="l"/>
                <a:tab pos="5715000" algn="l"/>
              </a:tabLst>
              <a:defRPr/>
            </a:pPr>
            <a:r>
              <a:rPr lang="en-CA" altLang="fr-FR" sz="1700" dirty="0" smtClean="0"/>
              <a:t>AANC </a:t>
            </a:r>
            <a:r>
              <a:rPr lang="en-CA" altLang="fr-FR" sz="1700" dirty="0" err="1" smtClean="0"/>
              <a:t>informe</a:t>
            </a:r>
            <a:r>
              <a:rPr lang="en-CA" altLang="fr-FR" sz="1700" dirty="0" smtClean="0"/>
              <a:t> les </a:t>
            </a:r>
            <a:r>
              <a:rPr lang="en-CA" altLang="fr-FR" sz="1700" dirty="0" err="1" smtClean="0"/>
              <a:t>membres</a:t>
            </a:r>
            <a:r>
              <a:rPr lang="en-CA" altLang="fr-FR" sz="1700" dirty="0" smtClean="0"/>
              <a:t> de la </a:t>
            </a:r>
            <a:r>
              <a:rPr lang="en-CA" altLang="fr-FR" sz="1700" dirty="0" err="1" smtClean="0"/>
              <a:t>communauté</a:t>
            </a:r>
            <a:r>
              <a:rPr lang="en-CA" altLang="fr-FR" sz="1700" dirty="0" smtClean="0"/>
              <a:t> par communiqué le 6 </a:t>
            </a:r>
            <a:r>
              <a:rPr lang="en-CA" altLang="fr-FR" sz="1700" dirty="0" err="1" smtClean="0"/>
              <a:t>février</a:t>
            </a:r>
            <a:r>
              <a:rPr lang="en-CA" altLang="fr-FR" sz="1700" dirty="0" smtClean="0"/>
              <a:t> 1995</a:t>
            </a:r>
          </a:p>
          <a:p>
            <a:pPr marL="266700" indent="-180975" eaLnBrk="1" hangingPunct="1">
              <a:tabLst>
                <a:tab pos="266700" algn="l"/>
                <a:tab pos="5715000" algn="l"/>
              </a:tabLst>
              <a:defRPr/>
            </a:pPr>
            <a:r>
              <a:rPr lang="en-CA" altLang="fr-FR" sz="1700" dirty="0" smtClean="0"/>
              <a:t>Participants:  2 </a:t>
            </a:r>
            <a:r>
              <a:rPr lang="en-CA" altLang="fr-FR" sz="1700" dirty="0" err="1" smtClean="0"/>
              <a:t>fde</a:t>
            </a:r>
            <a:r>
              <a:rPr lang="en-CA" altLang="fr-FR" sz="1700" dirty="0" smtClean="0"/>
              <a:t> AANC</a:t>
            </a:r>
          </a:p>
          <a:p>
            <a:pPr marL="0" indent="0" eaLnBrk="1" hangingPunct="1">
              <a:buFontTx/>
              <a:buNone/>
              <a:defRPr/>
            </a:pPr>
            <a:r>
              <a:rPr lang="en-CA" altLang="fr-FR" sz="1700" dirty="0" smtClean="0"/>
              <a:t>                          1 PWGGC</a:t>
            </a:r>
          </a:p>
          <a:p>
            <a:pPr marL="0" indent="0" eaLnBrk="1" hangingPunct="1">
              <a:buFontTx/>
              <a:buNone/>
              <a:defRPr/>
            </a:pPr>
            <a:r>
              <a:rPr lang="en-CA" altLang="fr-FR" sz="1700" dirty="0" smtClean="0"/>
              <a:t>                           2 </a:t>
            </a:r>
            <a:r>
              <a:rPr lang="en-CA" altLang="fr-FR" sz="1700" dirty="0" err="1" smtClean="0"/>
              <a:t>Conseillers</a:t>
            </a:r>
            <a:r>
              <a:rPr lang="en-CA" altLang="fr-FR" sz="1700" dirty="0" smtClean="0"/>
              <a:t> </a:t>
            </a:r>
            <a:r>
              <a:rPr lang="en-CA" altLang="fr-FR" sz="1700" dirty="0" err="1"/>
              <a:t>m</a:t>
            </a:r>
            <a:r>
              <a:rPr lang="en-CA" altLang="fr-FR" sz="1700" dirty="0" err="1" smtClean="0"/>
              <a:t>ohawks</a:t>
            </a:r>
            <a:endParaRPr lang="en-CA" altLang="fr-FR" sz="1700" dirty="0" smtClean="0"/>
          </a:p>
          <a:p>
            <a:pPr marL="266700" indent="-180975" eaLnBrk="1" hangingPunct="1">
              <a:defRPr/>
            </a:pPr>
            <a:r>
              <a:rPr lang="en-CA" altLang="fr-FR" sz="1700" dirty="0" err="1" smtClean="0"/>
              <a:t>Mandat</a:t>
            </a:r>
            <a:r>
              <a:rPr lang="en-CA" altLang="fr-FR" sz="1700" dirty="0" smtClean="0"/>
              <a:t>: </a:t>
            </a:r>
            <a:r>
              <a:rPr lang="en-CA" altLang="fr-FR" sz="1700" dirty="0" err="1" smtClean="0"/>
              <a:t>développer</a:t>
            </a:r>
            <a:r>
              <a:rPr lang="en-CA" altLang="fr-FR" sz="1700" dirty="0" smtClean="0"/>
              <a:t> les </a:t>
            </a:r>
            <a:r>
              <a:rPr lang="en-CA" altLang="fr-FR" sz="1700" dirty="0" err="1" smtClean="0"/>
              <a:t>critères</a:t>
            </a:r>
            <a:endParaRPr lang="en-CA" altLang="fr-FR" sz="1700" dirty="0" smtClean="0"/>
          </a:p>
          <a:p>
            <a:pPr marL="266700" indent="-180975" eaLnBrk="1" hangingPunct="1">
              <a:defRPr/>
            </a:pPr>
            <a:r>
              <a:rPr lang="en-CA" altLang="fr-FR" sz="1700" dirty="0" smtClean="0"/>
              <a:t>Signer les </a:t>
            </a:r>
            <a:r>
              <a:rPr lang="en-CA" altLang="fr-FR" sz="1700" dirty="0" err="1" smtClean="0"/>
              <a:t>baux</a:t>
            </a:r>
            <a:endParaRPr lang="en-CA" altLang="fr-FR" sz="1700" dirty="0" smtClean="0"/>
          </a:p>
          <a:p>
            <a:pPr marL="266700" indent="-180975" eaLnBrk="1" hangingPunct="1">
              <a:defRPr/>
            </a:pPr>
            <a:r>
              <a:rPr lang="en-CA" altLang="fr-FR" sz="1700" dirty="0" err="1" smtClean="0"/>
              <a:t>Réparations</a:t>
            </a:r>
            <a:r>
              <a:rPr lang="en-CA" altLang="fr-FR" sz="1700" dirty="0" smtClean="0"/>
              <a:t>/</a:t>
            </a:r>
            <a:r>
              <a:rPr lang="en-CA" altLang="fr-FR" sz="1700" dirty="0" err="1" smtClean="0"/>
              <a:t>entretien</a:t>
            </a:r>
            <a:endParaRPr lang="en-CA" altLang="fr-FR" sz="1700" dirty="0" smtClean="0"/>
          </a:p>
          <a:p>
            <a:pPr marL="266700" indent="-180975" eaLnBrk="1" hangingPunct="1">
              <a:defRPr/>
            </a:pPr>
            <a:r>
              <a:rPr lang="en-CA" altLang="fr-FR" sz="1700" dirty="0" err="1" smtClean="0"/>
              <a:t>Collecte</a:t>
            </a:r>
            <a:r>
              <a:rPr lang="en-CA" altLang="fr-FR" sz="1700" dirty="0" smtClean="0"/>
              <a:t> des </a:t>
            </a:r>
            <a:r>
              <a:rPr lang="en-CA" altLang="fr-FR" sz="1700" dirty="0" err="1" smtClean="0"/>
              <a:t>loyers</a:t>
            </a:r>
            <a:endParaRPr lang="en-CA" altLang="fr-FR" sz="1700" dirty="0" smtClean="0"/>
          </a:p>
        </p:txBody>
      </p:sp>
    </p:spTree>
    <p:extLst>
      <p:ext uri="{BB962C8B-B14F-4D97-AF65-F5344CB8AC3E}">
        <p14:creationId xmlns:p14="http://schemas.microsoft.com/office/powerpoint/2010/main" val="3294363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530A049-ABFD-40BC-9E7A-E198708E9BF3}" type="slidenum">
              <a:rPr lang="en-CA"/>
              <a:pPr>
                <a:defRPr/>
              </a:pPr>
              <a:t>7</a:t>
            </a:fld>
            <a:endParaRPr lang="en-CA"/>
          </a:p>
        </p:txBody>
      </p:sp>
      <p:sp>
        <p:nvSpPr>
          <p:cNvPr id="2" name="Rectangle 1"/>
          <p:cNvSpPr/>
          <p:nvPr/>
        </p:nvSpPr>
        <p:spPr>
          <a:xfrm>
            <a:off x="152400" y="1057275"/>
            <a:ext cx="8229600" cy="5662448"/>
          </a:xfrm>
          <a:prstGeom prst="rect">
            <a:avLst/>
          </a:prstGeom>
        </p:spPr>
        <p:txBody>
          <a:bodyPr wrap="square">
            <a:spAutoFit/>
          </a:bodyPr>
          <a:lstStyle/>
          <a:p>
            <a:pPr marL="609600" indent="-609600" eaLnBrk="1" hangingPunct="1">
              <a:lnSpc>
                <a:spcPct val="80000"/>
              </a:lnSpc>
              <a:buFontTx/>
              <a:buNone/>
              <a:defRPr/>
            </a:pPr>
            <a:r>
              <a:rPr lang="en-CA" altLang="fr-FR" b="1" dirty="0" err="1" smtClean="0">
                <a:solidFill>
                  <a:srgbClr val="000000"/>
                </a:solidFill>
                <a:latin typeface="+mn-lt"/>
              </a:rPr>
              <a:t>Signataires</a:t>
            </a:r>
            <a:r>
              <a:rPr lang="en-CA" altLang="fr-FR" dirty="0" smtClean="0">
                <a:solidFill>
                  <a:srgbClr val="000000"/>
                </a:solidFill>
                <a:latin typeface="+mn-lt"/>
              </a:rPr>
              <a:t>: IAANC</a:t>
            </a:r>
            <a:endParaRPr lang="en-CA" altLang="fr-FR" dirty="0">
              <a:solidFill>
                <a:srgbClr val="000000"/>
              </a:solidFill>
              <a:latin typeface="+mn-lt"/>
            </a:endParaRPr>
          </a:p>
          <a:p>
            <a:pPr marL="609600" indent="-609600" eaLnBrk="1" hangingPunct="1">
              <a:lnSpc>
                <a:spcPct val="80000"/>
              </a:lnSpc>
              <a:buFontTx/>
              <a:buNone/>
              <a:defRPr/>
            </a:pPr>
            <a:r>
              <a:rPr lang="en-CA" altLang="fr-FR" dirty="0">
                <a:solidFill>
                  <a:srgbClr val="000000"/>
                </a:solidFill>
                <a:latin typeface="+mn-lt"/>
              </a:rPr>
              <a:t>		     </a:t>
            </a:r>
            <a:r>
              <a:rPr lang="en-CA" altLang="fr-FR" dirty="0" smtClean="0">
                <a:solidFill>
                  <a:srgbClr val="000000"/>
                </a:solidFill>
                <a:latin typeface="+mn-lt"/>
              </a:rPr>
              <a:t>  </a:t>
            </a:r>
            <a:r>
              <a:rPr lang="en-CA" altLang="fr-FR" dirty="0" err="1" smtClean="0">
                <a:solidFill>
                  <a:srgbClr val="000000"/>
                </a:solidFill>
                <a:latin typeface="+mn-lt"/>
              </a:rPr>
              <a:t>Orikwa’shon</a:t>
            </a:r>
            <a:r>
              <a:rPr lang="en-CA" altLang="fr-FR" dirty="0">
                <a:solidFill>
                  <a:srgbClr val="000000"/>
                </a:solidFill>
                <a:latin typeface="+mn-lt"/>
              </a:rPr>
              <a:t>: </a:t>
            </a:r>
            <a:r>
              <a:rPr lang="en-CA" altLang="fr-FR" dirty="0" smtClean="0">
                <a:solidFill>
                  <a:srgbClr val="000000"/>
                </a:solidFill>
                <a:latin typeface="+mn-lt"/>
              </a:rPr>
              <a:t>Corporation de </a:t>
            </a:r>
            <a:r>
              <a:rPr lang="en-CA" altLang="fr-FR" dirty="0" err="1" smtClean="0">
                <a:solidFill>
                  <a:srgbClr val="000000"/>
                </a:solidFill>
                <a:latin typeface="+mn-lt"/>
              </a:rPr>
              <a:t>développement</a:t>
            </a:r>
            <a:r>
              <a:rPr lang="en-CA" altLang="fr-FR" dirty="0" smtClean="0">
                <a:solidFill>
                  <a:srgbClr val="000000"/>
                </a:solidFill>
                <a:latin typeface="+mn-lt"/>
              </a:rPr>
              <a:t> </a:t>
            </a:r>
            <a:r>
              <a:rPr lang="en-CA" altLang="fr-FR" dirty="0">
                <a:solidFill>
                  <a:srgbClr val="000000"/>
                </a:solidFill>
                <a:latin typeface="+mn-lt"/>
              </a:rPr>
              <a:t>(KODC)                 	</a:t>
            </a:r>
          </a:p>
          <a:p>
            <a:pPr marL="609600" indent="-609600" eaLnBrk="1" hangingPunct="1">
              <a:lnSpc>
                <a:spcPct val="80000"/>
              </a:lnSpc>
              <a:buFontTx/>
              <a:buNone/>
              <a:defRPr/>
            </a:pPr>
            <a:r>
              <a:rPr lang="en-CA" altLang="fr-FR" dirty="0">
                <a:solidFill>
                  <a:srgbClr val="000000"/>
                </a:solidFill>
                <a:latin typeface="+mn-lt"/>
              </a:rPr>
              <a:t>       </a:t>
            </a:r>
            <a:r>
              <a:rPr lang="en-CA" altLang="fr-FR" dirty="0" smtClean="0">
                <a:solidFill>
                  <a:srgbClr val="000000"/>
                </a:solidFill>
                <a:latin typeface="+mn-lt"/>
              </a:rPr>
              <a:t>   Le 25 </a:t>
            </a:r>
            <a:r>
              <a:rPr lang="en-CA" altLang="fr-FR" dirty="0" err="1" smtClean="0">
                <a:solidFill>
                  <a:srgbClr val="000000"/>
                </a:solidFill>
                <a:latin typeface="+mn-lt"/>
              </a:rPr>
              <a:t>juin</a:t>
            </a:r>
            <a:r>
              <a:rPr lang="en-CA" altLang="fr-FR" dirty="0" smtClean="0">
                <a:solidFill>
                  <a:srgbClr val="000000"/>
                </a:solidFill>
                <a:latin typeface="+mn-lt"/>
              </a:rPr>
              <a:t> 1999, le </a:t>
            </a:r>
            <a:r>
              <a:rPr lang="en-CA" altLang="fr-FR" dirty="0" err="1" smtClean="0">
                <a:solidFill>
                  <a:srgbClr val="000000"/>
                </a:solidFill>
                <a:latin typeface="+mn-lt"/>
              </a:rPr>
              <a:t>directeur</a:t>
            </a:r>
            <a:r>
              <a:rPr lang="en-CA" altLang="fr-FR" dirty="0" smtClean="0">
                <a:solidFill>
                  <a:srgbClr val="000000"/>
                </a:solidFill>
                <a:latin typeface="+mn-lt"/>
              </a:rPr>
              <a:t> </a:t>
            </a:r>
            <a:r>
              <a:rPr lang="en-CA" altLang="fr-FR" dirty="0" err="1" smtClean="0">
                <a:solidFill>
                  <a:srgbClr val="000000"/>
                </a:solidFill>
                <a:latin typeface="+mn-lt"/>
              </a:rPr>
              <a:t>général</a:t>
            </a:r>
            <a:r>
              <a:rPr lang="en-CA" altLang="fr-FR" dirty="0" smtClean="0">
                <a:solidFill>
                  <a:srgbClr val="000000"/>
                </a:solidFill>
                <a:latin typeface="+mn-lt"/>
              </a:rPr>
              <a:t> de IAANC </a:t>
            </a:r>
            <a:r>
              <a:rPr lang="en-CA" altLang="fr-FR" dirty="0" err="1" smtClean="0">
                <a:solidFill>
                  <a:srgbClr val="000000"/>
                </a:solidFill>
                <a:latin typeface="+mn-lt"/>
              </a:rPr>
              <a:t>informe</a:t>
            </a:r>
            <a:r>
              <a:rPr lang="en-CA" altLang="fr-FR" dirty="0" smtClean="0">
                <a:solidFill>
                  <a:srgbClr val="000000"/>
                </a:solidFill>
                <a:latin typeface="+mn-lt"/>
              </a:rPr>
              <a:t> la </a:t>
            </a:r>
            <a:r>
              <a:rPr lang="en-CA" altLang="fr-FR" dirty="0" err="1" smtClean="0">
                <a:solidFill>
                  <a:srgbClr val="000000"/>
                </a:solidFill>
                <a:latin typeface="+mn-lt"/>
              </a:rPr>
              <a:t>communauté</a:t>
            </a:r>
            <a:r>
              <a:rPr lang="en-CA" altLang="fr-FR" dirty="0" smtClean="0">
                <a:solidFill>
                  <a:srgbClr val="000000"/>
                </a:solidFill>
                <a:latin typeface="+mn-lt"/>
              </a:rPr>
              <a:t> que le Canada et la Corporation </a:t>
            </a:r>
            <a:r>
              <a:rPr lang="en-CA" altLang="fr-FR" dirty="0" err="1" smtClean="0">
                <a:solidFill>
                  <a:srgbClr val="000000"/>
                </a:solidFill>
                <a:latin typeface="+mn-lt"/>
              </a:rPr>
              <a:t>signeront</a:t>
            </a:r>
            <a:r>
              <a:rPr lang="en-CA" altLang="fr-FR" dirty="0" smtClean="0">
                <a:solidFill>
                  <a:srgbClr val="000000"/>
                </a:solidFill>
                <a:latin typeface="+mn-lt"/>
              </a:rPr>
              <a:t> </a:t>
            </a:r>
            <a:r>
              <a:rPr lang="en-CA" altLang="fr-FR" dirty="0" err="1" smtClean="0">
                <a:solidFill>
                  <a:srgbClr val="000000"/>
                </a:solidFill>
                <a:latin typeface="+mn-lt"/>
              </a:rPr>
              <a:t>une</a:t>
            </a:r>
            <a:r>
              <a:rPr lang="en-CA" altLang="fr-FR" dirty="0" smtClean="0">
                <a:solidFill>
                  <a:srgbClr val="000000"/>
                </a:solidFill>
                <a:latin typeface="+mn-lt"/>
              </a:rPr>
              <a:t> entente de </a:t>
            </a:r>
            <a:r>
              <a:rPr lang="en-CA" altLang="fr-FR" dirty="0" err="1" smtClean="0">
                <a:solidFill>
                  <a:srgbClr val="000000"/>
                </a:solidFill>
                <a:latin typeface="+mn-lt"/>
              </a:rPr>
              <a:t>gestion</a:t>
            </a:r>
            <a:endParaRPr lang="en-CA" altLang="fr-FR" dirty="0">
              <a:solidFill>
                <a:srgbClr val="000000"/>
              </a:solidFill>
              <a:latin typeface="+mn-lt"/>
            </a:endParaRPr>
          </a:p>
          <a:p>
            <a:pPr marL="609600" indent="-609600" eaLnBrk="1" hangingPunct="1">
              <a:lnSpc>
                <a:spcPct val="80000"/>
              </a:lnSpc>
              <a:buFontTx/>
              <a:buNone/>
              <a:defRPr/>
            </a:pPr>
            <a:endParaRPr lang="en-CA" altLang="fr-FR" dirty="0">
              <a:solidFill>
                <a:srgbClr val="000000"/>
              </a:solidFill>
              <a:latin typeface="+mn-lt"/>
            </a:endParaRPr>
          </a:p>
          <a:p>
            <a:pPr marL="609600" indent="-609600" eaLnBrk="1" hangingPunct="1">
              <a:lnSpc>
                <a:spcPct val="80000"/>
              </a:lnSpc>
              <a:buFontTx/>
              <a:buNone/>
              <a:defRPr/>
            </a:pPr>
            <a:r>
              <a:rPr lang="en-CA" altLang="fr-FR" dirty="0">
                <a:solidFill>
                  <a:srgbClr val="000000"/>
                </a:solidFill>
                <a:latin typeface="+mn-lt"/>
              </a:rPr>
              <a:t>	</a:t>
            </a:r>
            <a:r>
              <a:rPr lang="en-CA" altLang="fr-FR" dirty="0" smtClean="0">
                <a:solidFill>
                  <a:srgbClr val="000000"/>
                </a:solidFill>
                <a:latin typeface="+mn-lt"/>
              </a:rPr>
              <a:t>C.M.K  ET </a:t>
            </a:r>
            <a:r>
              <a:rPr lang="en-CA" altLang="fr-FR" dirty="0">
                <a:solidFill>
                  <a:srgbClr val="000000"/>
                </a:solidFill>
                <a:latin typeface="+mn-lt"/>
              </a:rPr>
              <a:t>KODC </a:t>
            </a:r>
            <a:r>
              <a:rPr lang="en-CA" altLang="fr-FR" dirty="0" smtClean="0">
                <a:solidFill>
                  <a:srgbClr val="000000"/>
                </a:solidFill>
                <a:latin typeface="+mn-lt"/>
              </a:rPr>
              <a:t>font de </a:t>
            </a:r>
            <a:r>
              <a:rPr lang="en-CA" altLang="fr-FR" dirty="0" err="1" smtClean="0">
                <a:solidFill>
                  <a:srgbClr val="000000"/>
                </a:solidFill>
                <a:latin typeface="+mn-lt"/>
              </a:rPr>
              <a:t>même</a:t>
            </a:r>
            <a:endParaRPr lang="en-CA" altLang="fr-FR" dirty="0">
              <a:solidFill>
                <a:srgbClr val="000000"/>
              </a:solidFill>
              <a:latin typeface="+mn-lt"/>
            </a:endParaRPr>
          </a:p>
          <a:p>
            <a:pPr marL="609600" indent="-609600" eaLnBrk="1" hangingPunct="1">
              <a:lnSpc>
                <a:spcPct val="80000"/>
              </a:lnSpc>
              <a:buFontTx/>
              <a:buNone/>
              <a:defRPr/>
            </a:pPr>
            <a:endParaRPr lang="en-CA" altLang="fr-FR" dirty="0">
              <a:solidFill>
                <a:srgbClr val="000000"/>
              </a:solidFill>
              <a:latin typeface="+mn-lt"/>
            </a:endParaRPr>
          </a:p>
          <a:p>
            <a:pPr marL="609600" indent="-609600" eaLnBrk="1" hangingPunct="1">
              <a:lnSpc>
                <a:spcPct val="80000"/>
              </a:lnSpc>
              <a:buFontTx/>
              <a:buNone/>
              <a:defRPr/>
            </a:pPr>
            <a:r>
              <a:rPr lang="en-CA" altLang="fr-FR" dirty="0">
                <a:solidFill>
                  <a:srgbClr val="000000"/>
                </a:solidFill>
                <a:latin typeface="+mn-lt"/>
              </a:rPr>
              <a:t>	KODC </a:t>
            </a:r>
            <a:r>
              <a:rPr lang="en-CA" altLang="fr-FR" dirty="0" smtClean="0">
                <a:solidFill>
                  <a:srgbClr val="000000"/>
                </a:solidFill>
                <a:latin typeface="+mn-lt"/>
              </a:rPr>
              <a:t>sera responsible de la </a:t>
            </a:r>
            <a:r>
              <a:rPr lang="en-CA" altLang="fr-FR" dirty="0" err="1" smtClean="0">
                <a:solidFill>
                  <a:srgbClr val="000000"/>
                </a:solidFill>
                <a:latin typeface="+mn-lt"/>
              </a:rPr>
              <a:t>gestion</a:t>
            </a:r>
            <a:r>
              <a:rPr lang="en-CA" altLang="fr-FR" dirty="0" smtClean="0">
                <a:solidFill>
                  <a:srgbClr val="000000"/>
                </a:solidFill>
                <a:latin typeface="+mn-lt"/>
              </a:rPr>
              <a:t> des </a:t>
            </a:r>
            <a:r>
              <a:rPr lang="en-CA" altLang="fr-FR" dirty="0" err="1" smtClean="0">
                <a:solidFill>
                  <a:srgbClr val="000000"/>
                </a:solidFill>
                <a:latin typeface="+mn-lt"/>
              </a:rPr>
              <a:t>propriétés</a:t>
            </a:r>
            <a:r>
              <a:rPr lang="en-CA" altLang="fr-FR" dirty="0" smtClean="0">
                <a:solidFill>
                  <a:srgbClr val="000000"/>
                </a:solidFill>
                <a:latin typeface="+mn-lt"/>
              </a:rPr>
              <a:t> </a:t>
            </a:r>
            <a:r>
              <a:rPr lang="en-CA" altLang="fr-FR" dirty="0" err="1" smtClean="0">
                <a:solidFill>
                  <a:srgbClr val="000000"/>
                </a:solidFill>
                <a:latin typeface="+mn-lt"/>
              </a:rPr>
              <a:t>achetées</a:t>
            </a:r>
            <a:r>
              <a:rPr lang="en-CA" altLang="fr-FR" dirty="0" smtClean="0">
                <a:solidFill>
                  <a:srgbClr val="000000"/>
                </a:solidFill>
                <a:latin typeface="+mn-lt"/>
              </a:rPr>
              <a:t> </a:t>
            </a:r>
            <a:r>
              <a:rPr lang="en-CA" altLang="fr-FR" dirty="0" err="1" smtClean="0">
                <a:solidFill>
                  <a:srgbClr val="000000"/>
                </a:solidFill>
                <a:latin typeface="+mn-lt"/>
              </a:rPr>
              <a:t>depuis</a:t>
            </a:r>
            <a:r>
              <a:rPr lang="en-CA" altLang="fr-FR" dirty="0" smtClean="0">
                <a:solidFill>
                  <a:srgbClr val="000000"/>
                </a:solidFill>
                <a:latin typeface="+mn-lt"/>
              </a:rPr>
              <a:t> 1990 et </a:t>
            </a:r>
            <a:r>
              <a:rPr lang="en-CA" altLang="fr-FR" dirty="0" err="1" smtClean="0">
                <a:solidFill>
                  <a:srgbClr val="000000"/>
                </a:solidFill>
                <a:latin typeface="+mn-lt"/>
              </a:rPr>
              <a:t>toutes</a:t>
            </a:r>
            <a:r>
              <a:rPr lang="en-CA" altLang="fr-FR" dirty="0" smtClean="0">
                <a:solidFill>
                  <a:srgbClr val="000000"/>
                </a:solidFill>
                <a:latin typeface="+mn-lt"/>
              </a:rPr>
              <a:t> </a:t>
            </a:r>
            <a:r>
              <a:rPr lang="en-CA" altLang="fr-FR" dirty="0" err="1" smtClean="0">
                <a:solidFill>
                  <a:srgbClr val="000000"/>
                </a:solidFill>
                <a:latin typeface="+mn-lt"/>
              </a:rPr>
              <a:t>autres</a:t>
            </a:r>
            <a:r>
              <a:rPr lang="en-CA" altLang="fr-FR" dirty="0" smtClean="0">
                <a:solidFill>
                  <a:srgbClr val="000000"/>
                </a:solidFill>
                <a:latin typeface="+mn-lt"/>
              </a:rPr>
              <a:t> </a:t>
            </a:r>
            <a:r>
              <a:rPr lang="en-CA" altLang="fr-FR" dirty="0" err="1" smtClean="0">
                <a:solidFill>
                  <a:srgbClr val="000000"/>
                </a:solidFill>
                <a:latin typeface="+mn-lt"/>
              </a:rPr>
              <a:t>nouvelles</a:t>
            </a:r>
            <a:r>
              <a:rPr lang="en-CA" altLang="fr-FR" dirty="0" smtClean="0">
                <a:solidFill>
                  <a:srgbClr val="000000"/>
                </a:solidFill>
                <a:latin typeface="+mn-lt"/>
              </a:rPr>
              <a:t> </a:t>
            </a:r>
            <a:r>
              <a:rPr lang="en-CA" altLang="fr-FR" dirty="0" err="1" smtClean="0">
                <a:solidFill>
                  <a:srgbClr val="000000"/>
                </a:solidFill>
                <a:latin typeface="+mn-lt"/>
              </a:rPr>
              <a:t>propriétés</a:t>
            </a:r>
            <a:r>
              <a:rPr lang="en-CA" altLang="fr-FR" dirty="0" smtClean="0">
                <a:solidFill>
                  <a:srgbClr val="000000"/>
                </a:solidFill>
                <a:latin typeface="+mn-lt"/>
              </a:rPr>
              <a:t>.</a:t>
            </a:r>
            <a:endParaRPr lang="en-CA" altLang="fr-FR" dirty="0">
              <a:solidFill>
                <a:srgbClr val="000000"/>
              </a:solidFill>
              <a:latin typeface="+mn-lt"/>
            </a:endParaRPr>
          </a:p>
          <a:p>
            <a:pPr marL="609600" indent="-609600" eaLnBrk="1" hangingPunct="1">
              <a:buFontTx/>
              <a:buNone/>
              <a:defRPr/>
            </a:pPr>
            <a:endParaRPr lang="en-CA" altLang="fr-FR" dirty="0">
              <a:solidFill>
                <a:srgbClr val="000000"/>
              </a:solidFill>
              <a:latin typeface="+mn-lt"/>
            </a:endParaRPr>
          </a:p>
          <a:p>
            <a:pPr marL="609600" indent="-609600" eaLnBrk="1" hangingPunct="1">
              <a:lnSpc>
                <a:spcPct val="80000"/>
              </a:lnSpc>
              <a:buFontTx/>
              <a:buNone/>
              <a:defRPr/>
            </a:pPr>
            <a:r>
              <a:rPr lang="en-CA" altLang="fr-FR" dirty="0">
                <a:solidFill>
                  <a:srgbClr val="000000"/>
                </a:solidFill>
                <a:latin typeface="+mn-lt"/>
              </a:rPr>
              <a:t>	</a:t>
            </a:r>
            <a:r>
              <a:rPr lang="en-CA" altLang="fr-FR" b="1" dirty="0">
                <a:solidFill>
                  <a:srgbClr val="000000"/>
                </a:solidFill>
                <a:latin typeface="+mn-lt"/>
              </a:rPr>
              <a:t>Canada</a:t>
            </a:r>
            <a:r>
              <a:rPr lang="en-CA" altLang="fr-FR" dirty="0">
                <a:solidFill>
                  <a:srgbClr val="000000"/>
                </a:solidFill>
                <a:latin typeface="+mn-lt"/>
              </a:rPr>
              <a:t>:   </a:t>
            </a:r>
            <a:r>
              <a:rPr lang="en-CA" altLang="fr-FR" dirty="0" smtClean="0">
                <a:solidFill>
                  <a:srgbClr val="000000"/>
                </a:solidFill>
                <a:latin typeface="+mn-lt"/>
              </a:rPr>
              <a:t>  280k pour les </a:t>
            </a:r>
            <a:r>
              <a:rPr lang="en-CA" altLang="fr-FR" dirty="0" err="1" smtClean="0">
                <a:solidFill>
                  <a:srgbClr val="000000"/>
                </a:solidFill>
                <a:latin typeface="+mn-lt"/>
              </a:rPr>
              <a:t>opérations</a:t>
            </a:r>
            <a:r>
              <a:rPr lang="en-CA" altLang="fr-FR" dirty="0" smtClean="0">
                <a:solidFill>
                  <a:srgbClr val="000000"/>
                </a:solidFill>
                <a:latin typeface="+mn-lt"/>
              </a:rPr>
              <a:t> de </a:t>
            </a:r>
            <a:r>
              <a:rPr lang="en-CA" altLang="fr-FR" dirty="0">
                <a:solidFill>
                  <a:srgbClr val="000000"/>
                </a:solidFill>
                <a:latin typeface="+mn-lt"/>
              </a:rPr>
              <a:t>KODC</a:t>
            </a:r>
          </a:p>
          <a:p>
            <a:pPr marL="609600" indent="-609600" eaLnBrk="1" hangingPunct="1">
              <a:lnSpc>
                <a:spcPct val="80000"/>
              </a:lnSpc>
              <a:buFontTx/>
              <a:buNone/>
              <a:defRPr/>
            </a:pPr>
            <a:r>
              <a:rPr lang="en-CA" altLang="fr-FR" dirty="0">
                <a:solidFill>
                  <a:srgbClr val="000000"/>
                </a:solidFill>
                <a:latin typeface="+mn-lt"/>
              </a:rPr>
              <a:t>			200k </a:t>
            </a:r>
            <a:r>
              <a:rPr lang="en-CA" altLang="fr-FR" dirty="0" smtClean="0">
                <a:solidFill>
                  <a:srgbClr val="000000"/>
                </a:solidFill>
                <a:latin typeface="+mn-lt"/>
              </a:rPr>
              <a:t>pour des </a:t>
            </a:r>
            <a:r>
              <a:rPr lang="en-CA" altLang="fr-FR" dirty="0" err="1" smtClean="0">
                <a:solidFill>
                  <a:srgbClr val="000000"/>
                </a:solidFill>
                <a:latin typeface="+mn-lt"/>
              </a:rPr>
              <a:t>réparations</a:t>
            </a:r>
            <a:r>
              <a:rPr lang="en-CA" altLang="fr-FR" dirty="0" smtClean="0">
                <a:solidFill>
                  <a:srgbClr val="000000"/>
                </a:solidFill>
                <a:latin typeface="+mn-lt"/>
              </a:rPr>
              <a:t> </a:t>
            </a:r>
            <a:r>
              <a:rPr lang="en-CA" altLang="fr-FR" dirty="0" err="1" smtClean="0">
                <a:solidFill>
                  <a:srgbClr val="000000"/>
                </a:solidFill>
                <a:latin typeface="+mn-lt"/>
              </a:rPr>
              <a:t>mineures</a:t>
            </a:r>
            <a:endParaRPr lang="en-CA" altLang="fr-FR" dirty="0">
              <a:solidFill>
                <a:srgbClr val="000000"/>
              </a:solidFill>
              <a:latin typeface="+mn-lt"/>
            </a:endParaRPr>
          </a:p>
          <a:p>
            <a:pPr marL="609600" indent="-609600" eaLnBrk="1" hangingPunct="1">
              <a:lnSpc>
                <a:spcPct val="80000"/>
              </a:lnSpc>
              <a:buFontTx/>
              <a:buNone/>
              <a:defRPr/>
            </a:pPr>
            <a:r>
              <a:rPr lang="en-CA" altLang="fr-FR" dirty="0">
                <a:solidFill>
                  <a:srgbClr val="000000"/>
                </a:solidFill>
                <a:latin typeface="+mn-lt"/>
              </a:rPr>
              <a:t>			497k </a:t>
            </a:r>
            <a:r>
              <a:rPr lang="en-CA" altLang="fr-FR" dirty="0" smtClean="0">
                <a:solidFill>
                  <a:srgbClr val="000000"/>
                </a:solidFill>
                <a:latin typeface="+mn-lt"/>
              </a:rPr>
              <a:t>pour des </a:t>
            </a:r>
            <a:r>
              <a:rPr lang="en-CA" altLang="fr-FR" dirty="0" err="1" smtClean="0">
                <a:solidFill>
                  <a:srgbClr val="000000"/>
                </a:solidFill>
                <a:latin typeface="+mn-lt"/>
              </a:rPr>
              <a:t>réparations</a:t>
            </a:r>
            <a:r>
              <a:rPr lang="en-CA" altLang="fr-FR" dirty="0" smtClean="0">
                <a:solidFill>
                  <a:srgbClr val="000000"/>
                </a:solidFill>
                <a:latin typeface="+mn-lt"/>
              </a:rPr>
              <a:t> </a:t>
            </a:r>
            <a:r>
              <a:rPr lang="en-CA" altLang="fr-FR" dirty="0" err="1" smtClean="0">
                <a:solidFill>
                  <a:srgbClr val="000000"/>
                </a:solidFill>
                <a:latin typeface="+mn-lt"/>
              </a:rPr>
              <a:t>majeures</a:t>
            </a:r>
            <a:endParaRPr lang="en-CA" altLang="fr-FR" dirty="0">
              <a:solidFill>
                <a:srgbClr val="000000"/>
              </a:solidFill>
              <a:latin typeface="+mn-lt"/>
            </a:endParaRPr>
          </a:p>
          <a:p>
            <a:pPr marL="609600" indent="-609600" eaLnBrk="1" hangingPunct="1">
              <a:lnSpc>
                <a:spcPct val="80000"/>
              </a:lnSpc>
              <a:buFontTx/>
              <a:buNone/>
              <a:defRPr/>
            </a:pPr>
            <a:r>
              <a:rPr lang="en-CA" altLang="fr-FR" dirty="0">
                <a:solidFill>
                  <a:srgbClr val="000000"/>
                </a:solidFill>
                <a:latin typeface="+mn-lt"/>
              </a:rPr>
              <a:t>			395k </a:t>
            </a:r>
            <a:r>
              <a:rPr lang="en-CA" altLang="fr-FR" dirty="0" smtClean="0">
                <a:solidFill>
                  <a:srgbClr val="000000"/>
                </a:solidFill>
                <a:latin typeface="+mn-lt"/>
              </a:rPr>
              <a:t>pour </a:t>
            </a:r>
            <a:r>
              <a:rPr lang="en-CA" altLang="fr-FR" dirty="0" err="1" smtClean="0">
                <a:solidFill>
                  <a:srgbClr val="000000"/>
                </a:solidFill>
                <a:latin typeface="+mn-lt"/>
              </a:rPr>
              <a:t>fonds</a:t>
            </a:r>
            <a:r>
              <a:rPr lang="en-CA" altLang="fr-FR" dirty="0" smtClean="0">
                <a:solidFill>
                  <a:srgbClr val="000000"/>
                </a:solidFill>
                <a:latin typeface="+mn-lt"/>
              </a:rPr>
              <a:t> de </a:t>
            </a:r>
            <a:r>
              <a:rPr lang="en-CA" altLang="fr-FR" dirty="0" err="1" smtClean="0">
                <a:solidFill>
                  <a:srgbClr val="000000"/>
                </a:solidFill>
                <a:latin typeface="+mn-lt"/>
              </a:rPr>
              <a:t>développement</a:t>
            </a:r>
            <a:r>
              <a:rPr lang="en-CA" altLang="fr-FR" dirty="0" smtClean="0">
                <a:solidFill>
                  <a:srgbClr val="000000"/>
                </a:solidFill>
                <a:latin typeface="+mn-lt"/>
              </a:rPr>
              <a:t> </a:t>
            </a:r>
            <a:r>
              <a:rPr lang="en-CA" altLang="fr-FR" dirty="0" err="1" smtClean="0">
                <a:solidFill>
                  <a:srgbClr val="000000"/>
                </a:solidFill>
                <a:latin typeface="+mn-lt"/>
              </a:rPr>
              <a:t>d’entreprise</a:t>
            </a:r>
            <a:r>
              <a:rPr lang="en-CA" altLang="fr-FR" dirty="0" smtClean="0">
                <a:solidFill>
                  <a:srgbClr val="000000"/>
                </a:solidFill>
                <a:latin typeface="+mn-lt"/>
              </a:rPr>
              <a:t> (verger)</a:t>
            </a:r>
            <a:endParaRPr lang="en-CA" altLang="fr-FR" dirty="0">
              <a:solidFill>
                <a:srgbClr val="000000"/>
              </a:solidFill>
              <a:latin typeface="+mn-lt"/>
            </a:endParaRPr>
          </a:p>
          <a:p>
            <a:pPr marL="609600" indent="-609600" eaLnBrk="1" hangingPunct="1">
              <a:lnSpc>
                <a:spcPct val="80000"/>
              </a:lnSpc>
              <a:buFontTx/>
              <a:buNone/>
              <a:defRPr/>
            </a:pPr>
            <a:r>
              <a:rPr lang="en-CA" altLang="fr-FR" dirty="0">
                <a:solidFill>
                  <a:srgbClr val="000000"/>
                </a:solidFill>
                <a:latin typeface="+mn-lt"/>
              </a:rPr>
              <a:t>			479k </a:t>
            </a:r>
            <a:r>
              <a:rPr lang="en-CA" altLang="fr-FR" dirty="0" smtClean="0">
                <a:solidFill>
                  <a:srgbClr val="000000"/>
                </a:solidFill>
                <a:latin typeface="+mn-lt"/>
              </a:rPr>
              <a:t>de </a:t>
            </a:r>
            <a:r>
              <a:rPr lang="en-CA" altLang="fr-FR" dirty="0" err="1" smtClean="0">
                <a:solidFill>
                  <a:srgbClr val="000000"/>
                </a:solidFill>
                <a:latin typeface="+mn-lt"/>
              </a:rPr>
              <a:t>comptes</a:t>
            </a:r>
            <a:r>
              <a:rPr lang="en-CA" altLang="fr-FR" dirty="0" smtClean="0">
                <a:solidFill>
                  <a:srgbClr val="000000"/>
                </a:solidFill>
                <a:latin typeface="+mn-lt"/>
              </a:rPr>
              <a:t> </a:t>
            </a:r>
            <a:r>
              <a:rPr lang="en-CA" altLang="fr-FR" dirty="0" err="1" smtClean="0">
                <a:solidFill>
                  <a:srgbClr val="000000"/>
                </a:solidFill>
                <a:latin typeface="+mn-lt"/>
              </a:rPr>
              <a:t>recevables</a:t>
            </a:r>
            <a:r>
              <a:rPr lang="en-CA" altLang="fr-FR" dirty="0" smtClean="0">
                <a:solidFill>
                  <a:srgbClr val="000000"/>
                </a:solidFill>
                <a:latin typeface="+mn-lt"/>
              </a:rPr>
              <a:t> </a:t>
            </a:r>
            <a:r>
              <a:rPr lang="en-CA" altLang="fr-FR" dirty="0" err="1" smtClean="0">
                <a:solidFill>
                  <a:srgbClr val="000000"/>
                </a:solidFill>
                <a:latin typeface="+mn-lt"/>
              </a:rPr>
              <a:t>cédés</a:t>
            </a:r>
            <a:r>
              <a:rPr lang="en-CA" altLang="fr-FR" dirty="0" smtClean="0">
                <a:solidFill>
                  <a:srgbClr val="000000"/>
                </a:solidFill>
                <a:latin typeface="+mn-lt"/>
              </a:rPr>
              <a:t> à la corporation par 		le Canada</a:t>
            </a:r>
            <a:endParaRPr lang="en-CA" altLang="fr-FR" dirty="0">
              <a:solidFill>
                <a:srgbClr val="000000"/>
              </a:solidFill>
              <a:latin typeface="+mn-lt"/>
            </a:endParaRPr>
          </a:p>
          <a:p>
            <a:pPr marL="609600" indent="-609600" eaLnBrk="1" hangingPunct="1">
              <a:lnSpc>
                <a:spcPct val="80000"/>
              </a:lnSpc>
              <a:buFontTx/>
              <a:buNone/>
              <a:defRPr/>
            </a:pPr>
            <a:r>
              <a:rPr lang="en-CA" altLang="fr-FR" dirty="0">
                <a:solidFill>
                  <a:srgbClr val="000000"/>
                </a:solidFill>
                <a:latin typeface="+mn-lt"/>
              </a:rPr>
              <a:t>			272k </a:t>
            </a:r>
            <a:r>
              <a:rPr lang="en-CA" altLang="fr-FR" dirty="0" smtClean="0">
                <a:solidFill>
                  <a:srgbClr val="000000"/>
                </a:solidFill>
                <a:latin typeface="+mn-lt"/>
              </a:rPr>
              <a:t>de </a:t>
            </a:r>
            <a:r>
              <a:rPr lang="en-CA" altLang="fr-FR" dirty="0" err="1" smtClean="0">
                <a:solidFill>
                  <a:srgbClr val="000000"/>
                </a:solidFill>
                <a:latin typeface="+mn-lt"/>
              </a:rPr>
              <a:t>loyers</a:t>
            </a:r>
            <a:r>
              <a:rPr lang="en-CA" altLang="fr-FR" dirty="0" smtClean="0">
                <a:solidFill>
                  <a:srgbClr val="000000"/>
                </a:solidFill>
                <a:latin typeface="+mn-lt"/>
              </a:rPr>
              <a:t> </a:t>
            </a:r>
            <a:r>
              <a:rPr lang="en-CA" altLang="fr-FR" dirty="0" err="1" smtClean="0">
                <a:solidFill>
                  <a:srgbClr val="000000"/>
                </a:solidFill>
                <a:latin typeface="+mn-lt"/>
              </a:rPr>
              <a:t>amassés</a:t>
            </a:r>
            <a:r>
              <a:rPr lang="en-CA" altLang="fr-FR" dirty="0" smtClean="0">
                <a:solidFill>
                  <a:srgbClr val="000000"/>
                </a:solidFill>
                <a:latin typeface="+mn-lt"/>
              </a:rPr>
              <a:t> </a:t>
            </a:r>
            <a:r>
              <a:rPr lang="en-CA" altLang="fr-FR" dirty="0" smtClean="0">
                <a:solidFill>
                  <a:srgbClr val="000000"/>
                </a:solidFill>
                <a:latin typeface="+mn-lt"/>
              </a:rPr>
              <a:t>par le Canada à la date de 		              signature</a:t>
            </a:r>
            <a:endParaRPr lang="fr-CA" dirty="0">
              <a:solidFill>
                <a:srgbClr val="000000"/>
              </a:solidFill>
              <a:latin typeface="+mn-lt"/>
            </a:endParaRPr>
          </a:p>
        </p:txBody>
      </p:sp>
      <p:sp>
        <p:nvSpPr>
          <p:cNvPr id="6" name="Rectangle 2"/>
          <p:cNvSpPr txBox="1">
            <a:spLocks noChangeArrowheads="1"/>
          </p:cNvSpPr>
          <p:nvPr/>
        </p:nvSpPr>
        <p:spPr bwMode="auto">
          <a:xfrm>
            <a:off x="71438" y="123825"/>
            <a:ext cx="82343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marL="609600" indent="-609600" algn="ctr" eaLnBrk="1" hangingPunct="1">
              <a:lnSpc>
                <a:spcPct val="80000"/>
              </a:lnSpc>
              <a:buFontTx/>
              <a:buNone/>
              <a:defRPr/>
            </a:pPr>
            <a:endParaRPr lang="en-CA" altLang="fr-FR" sz="2800" dirty="0"/>
          </a:p>
          <a:p>
            <a:pPr marL="609600" indent="-609600" algn="ctr" eaLnBrk="1" hangingPunct="1">
              <a:lnSpc>
                <a:spcPct val="80000"/>
              </a:lnSpc>
              <a:buFontTx/>
              <a:buNone/>
              <a:defRPr/>
            </a:pPr>
            <a:r>
              <a:rPr lang="en-CA" altLang="fr-FR" sz="2800" dirty="0" smtClean="0"/>
              <a:t>Entente sur la </a:t>
            </a:r>
            <a:r>
              <a:rPr lang="en-CA" altLang="fr-FR" sz="2800" dirty="0" err="1" smtClean="0"/>
              <a:t>gestion</a:t>
            </a:r>
            <a:r>
              <a:rPr lang="en-CA" altLang="fr-FR" sz="2800" dirty="0" smtClean="0"/>
              <a:t> des </a:t>
            </a:r>
            <a:r>
              <a:rPr lang="en-CA" altLang="fr-FR" sz="2800" dirty="0" err="1" smtClean="0"/>
              <a:t>propriétés</a:t>
            </a:r>
            <a:endParaRPr lang="en-CA" altLang="fr-FR" sz="2800" dirty="0"/>
          </a:p>
        </p:txBody>
      </p:sp>
    </p:spTree>
    <p:extLst>
      <p:ext uri="{BB962C8B-B14F-4D97-AF65-F5344CB8AC3E}">
        <p14:creationId xmlns:p14="http://schemas.microsoft.com/office/powerpoint/2010/main" val="1494913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530A049-ABFD-40BC-9E7A-E198708E9BF3}" type="slidenum">
              <a:rPr lang="en-CA"/>
              <a:pPr>
                <a:defRPr/>
              </a:pPr>
              <a:t>8</a:t>
            </a:fld>
            <a:endParaRPr lang="en-CA"/>
          </a:p>
        </p:txBody>
      </p:sp>
      <p:sp>
        <p:nvSpPr>
          <p:cNvPr id="6" name="Rectangle 2"/>
          <p:cNvSpPr txBox="1">
            <a:spLocks noChangeArrowheads="1"/>
          </p:cNvSpPr>
          <p:nvPr/>
        </p:nvSpPr>
        <p:spPr bwMode="auto">
          <a:xfrm>
            <a:off x="71438" y="228600"/>
            <a:ext cx="82343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marL="609600" indent="-609600" algn="ctr" eaLnBrk="1" hangingPunct="1">
              <a:lnSpc>
                <a:spcPct val="80000"/>
              </a:lnSpc>
              <a:buFontTx/>
              <a:buNone/>
              <a:defRPr/>
            </a:pPr>
            <a:endParaRPr lang="en-CA" altLang="fr-FR" sz="2800" dirty="0"/>
          </a:p>
          <a:p>
            <a:pPr marL="609600" indent="-609600" algn="ctr" eaLnBrk="1" hangingPunct="1">
              <a:lnSpc>
                <a:spcPct val="80000"/>
              </a:lnSpc>
              <a:buFontTx/>
              <a:buNone/>
              <a:defRPr/>
            </a:pPr>
            <a:r>
              <a:rPr lang="en-CA" altLang="fr-FR" sz="2800" dirty="0" smtClean="0"/>
              <a:t>Modification à </a:t>
            </a:r>
            <a:r>
              <a:rPr lang="en-CA" altLang="fr-FR" sz="2800" dirty="0" err="1" smtClean="0"/>
              <a:t>l’entente</a:t>
            </a:r>
            <a:r>
              <a:rPr lang="en-CA" altLang="fr-FR" sz="2800" dirty="0" smtClean="0"/>
              <a:t> de </a:t>
            </a:r>
            <a:r>
              <a:rPr lang="en-CA" altLang="fr-FR" sz="2800" dirty="0" err="1" smtClean="0"/>
              <a:t>gestion</a:t>
            </a:r>
            <a:endParaRPr lang="en-CA" altLang="fr-FR" sz="2800" dirty="0"/>
          </a:p>
        </p:txBody>
      </p:sp>
      <p:sp>
        <p:nvSpPr>
          <p:cNvPr id="5" name="Espace réservé du contenu 2"/>
          <p:cNvSpPr>
            <a:spLocks noGrp="1"/>
          </p:cNvSpPr>
          <p:nvPr>
            <p:ph idx="1"/>
          </p:nvPr>
        </p:nvSpPr>
        <p:spPr>
          <a:xfrm>
            <a:off x="381000" y="1065213"/>
            <a:ext cx="8229600" cy="5335587"/>
          </a:xfrm>
        </p:spPr>
        <p:txBody>
          <a:bodyPr/>
          <a:lstStyle/>
          <a:p>
            <a:pPr marL="0" indent="0" eaLnBrk="1" hangingPunct="1">
              <a:buFontTx/>
              <a:buNone/>
            </a:pPr>
            <a:r>
              <a:rPr lang="fr-FR" altLang="fr-FR" sz="2000" b="1" dirty="0" smtClean="0"/>
              <a:t>Signataires</a:t>
            </a:r>
            <a:r>
              <a:rPr lang="fr-FR" altLang="fr-FR" sz="2000" dirty="0" smtClean="0"/>
              <a:t>:  AANC</a:t>
            </a:r>
          </a:p>
          <a:p>
            <a:pPr marL="0" indent="0" eaLnBrk="1" hangingPunct="1">
              <a:buFontTx/>
              <a:buNone/>
            </a:pPr>
            <a:r>
              <a:rPr lang="fr-FR" altLang="fr-FR" sz="2000" dirty="0" smtClean="0"/>
              <a:t>                       KODC</a:t>
            </a:r>
          </a:p>
          <a:p>
            <a:pPr marL="0" indent="0" eaLnBrk="1" hangingPunct="1">
              <a:buFontTx/>
              <a:buNone/>
            </a:pPr>
            <a:r>
              <a:rPr lang="fr-FR" altLang="fr-FR" sz="2000" dirty="0" smtClean="0"/>
              <a:t>                       CMK</a:t>
            </a:r>
          </a:p>
          <a:p>
            <a:pPr marL="0" indent="0" eaLnBrk="1" hangingPunct="1">
              <a:buFontTx/>
              <a:buNone/>
            </a:pPr>
            <a:endParaRPr lang="fr-FR" altLang="fr-FR" sz="2000" dirty="0" smtClean="0"/>
          </a:p>
          <a:p>
            <a:pPr marL="0" indent="0" eaLnBrk="1" hangingPunct="1">
              <a:buFontTx/>
              <a:buNone/>
            </a:pPr>
            <a:r>
              <a:rPr lang="fr-FR" altLang="fr-FR" sz="2000" b="1" dirty="0" smtClean="0"/>
              <a:t>Contribution financière du Canada</a:t>
            </a:r>
            <a:r>
              <a:rPr lang="fr-FR" altLang="fr-FR" sz="2000" dirty="0" smtClean="0"/>
              <a:t>:</a:t>
            </a:r>
            <a:r>
              <a:rPr lang="fr-FR" altLang="fr-FR" sz="2000" dirty="0"/>
              <a:t> </a:t>
            </a:r>
            <a:r>
              <a:rPr lang="fr-FR" altLang="fr-FR" sz="2000" dirty="0" smtClean="0"/>
              <a:t>277 K – budget opérationnel</a:t>
            </a:r>
          </a:p>
          <a:p>
            <a:pPr marL="0" indent="0" eaLnBrk="1" hangingPunct="1">
              <a:buFontTx/>
              <a:buNone/>
            </a:pPr>
            <a:r>
              <a:rPr lang="fr-FR" altLang="fr-FR" sz="2000" dirty="0" smtClean="0"/>
              <a:t>                                                            147 K – réparations majeures</a:t>
            </a:r>
          </a:p>
          <a:p>
            <a:pPr marL="0" indent="0" eaLnBrk="1" hangingPunct="1">
              <a:buFontTx/>
              <a:buNone/>
            </a:pPr>
            <a:endParaRPr lang="fr-FR" altLang="fr-FR" sz="2000" dirty="0" smtClean="0"/>
          </a:p>
          <a:p>
            <a:pPr marL="0" indent="0" eaLnBrk="1" hangingPunct="1">
              <a:buFontTx/>
              <a:buNone/>
            </a:pPr>
            <a:r>
              <a:rPr lang="fr-FR" altLang="fr-FR" sz="2000" dirty="0" smtClean="0"/>
              <a:t>C.M.K. / KODC s’informe de la possibilité d’émettre des </a:t>
            </a:r>
            <a:r>
              <a:rPr lang="fr-FR" altLang="fr-FR" sz="2000" dirty="0" smtClean="0"/>
              <a:t>Lettres </a:t>
            </a:r>
            <a:r>
              <a:rPr lang="fr-FR" altLang="fr-FR" sz="2000" dirty="0" smtClean="0"/>
              <a:t>d’Oka pour les propriétés achetés depuis et après 1990.</a:t>
            </a:r>
          </a:p>
          <a:p>
            <a:pPr marL="0" indent="0" eaLnBrk="1" hangingPunct="1">
              <a:buFontTx/>
              <a:buNone/>
            </a:pPr>
            <a:endParaRPr lang="fr-FR" altLang="fr-FR" sz="2000" dirty="0" smtClean="0"/>
          </a:p>
          <a:p>
            <a:pPr marL="0" indent="0" eaLnBrk="1" hangingPunct="1">
              <a:buFontTx/>
              <a:buNone/>
            </a:pPr>
            <a:r>
              <a:rPr lang="fr-FR" altLang="fr-FR" sz="2000" dirty="0" smtClean="0"/>
              <a:t>Le Canada acquiesce sujet à des conditions et à un </a:t>
            </a:r>
            <a:r>
              <a:rPr lang="fr-FR" altLang="fr-FR" sz="2000" dirty="0" smtClean="0"/>
              <a:t>échéancier</a:t>
            </a:r>
            <a:endParaRPr lang="fr-FR" altLang="fr-FR" sz="2000" dirty="0" smtClean="0"/>
          </a:p>
          <a:p>
            <a:pPr marL="0" indent="0" eaLnBrk="1" hangingPunct="1">
              <a:buFontTx/>
              <a:buNone/>
            </a:pPr>
            <a:endParaRPr lang="fr-FR" altLang="fr-FR" sz="2000" dirty="0" smtClean="0"/>
          </a:p>
          <a:p>
            <a:pPr marL="0" indent="0" eaLnBrk="1" hangingPunct="1">
              <a:buFontTx/>
              <a:buNone/>
            </a:pPr>
            <a:r>
              <a:rPr lang="fr-FR" altLang="fr-FR" sz="2000" dirty="0" smtClean="0"/>
              <a:t>Nous </a:t>
            </a:r>
            <a:r>
              <a:rPr lang="fr-FR" altLang="fr-FR" sz="2000" dirty="0" smtClean="0"/>
              <a:t>laissons </a:t>
            </a:r>
            <a:r>
              <a:rPr lang="fr-FR" altLang="fr-FR" sz="2000" dirty="0" smtClean="0"/>
              <a:t>le CMK déterminé </a:t>
            </a:r>
            <a:r>
              <a:rPr lang="fr-FR" altLang="fr-FR" sz="2000" dirty="0" smtClean="0"/>
              <a:t>l’échéancier</a:t>
            </a:r>
            <a:endParaRPr lang="fr-FR" altLang="fr-FR" sz="2000" dirty="0" smtClean="0"/>
          </a:p>
        </p:txBody>
      </p:sp>
    </p:spTree>
    <p:extLst>
      <p:ext uri="{BB962C8B-B14F-4D97-AF65-F5344CB8AC3E}">
        <p14:creationId xmlns:p14="http://schemas.microsoft.com/office/powerpoint/2010/main" val="2671358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530A049-ABFD-40BC-9E7A-E198708E9BF3}" type="slidenum">
              <a:rPr lang="en-CA"/>
              <a:pPr>
                <a:defRPr/>
              </a:pPr>
              <a:t>9</a:t>
            </a:fld>
            <a:endParaRPr lang="en-CA"/>
          </a:p>
        </p:txBody>
      </p:sp>
      <p:sp>
        <p:nvSpPr>
          <p:cNvPr id="6" name="Rectangle 2"/>
          <p:cNvSpPr txBox="1">
            <a:spLocks noChangeArrowheads="1"/>
          </p:cNvSpPr>
          <p:nvPr/>
        </p:nvSpPr>
        <p:spPr bwMode="auto">
          <a:xfrm>
            <a:off x="71438" y="228600"/>
            <a:ext cx="82343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marL="609600" indent="-609600" algn="ctr" eaLnBrk="1" hangingPunct="1">
              <a:lnSpc>
                <a:spcPct val="80000"/>
              </a:lnSpc>
              <a:buFontTx/>
              <a:buNone/>
              <a:defRPr/>
            </a:pPr>
            <a:endParaRPr lang="en-CA" altLang="fr-FR" sz="2800" dirty="0"/>
          </a:p>
          <a:p>
            <a:pPr marL="609600" indent="-609600" algn="ctr" eaLnBrk="1" hangingPunct="1">
              <a:lnSpc>
                <a:spcPct val="80000"/>
              </a:lnSpc>
              <a:buFontTx/>
              <a:buNone/>
              <a:defRPr/>
            </a:pPr>
            <a:r>
              <a:rPr lang="en-CA" altLang="fr-FR" sz="2800" dirty="0" smtClean="0"/>
              <a:t>Modification à </a:t>
            </a:r>
            <a:r>
              <a:rPr lang="en-CA" altLang="fr-FR" sz="2800" dirty="0" err="1" smtClean="0"/>
              <a:t>l’entente</a:t>
            </a:r>
            <a:r>
              <a:rPr lang="en-CA" altLang="fr-FR" sz="2800" dirty="0" smtClean="0"/>
              <a:t> de </a:t>
            </a:r>
            <a:r>
              <a:rPr lang="en-CA" altLang="fr-FR" sz="2800" dirty="0" err="1" smtClean="0"/>
              <a:t>gestion</a:t>
            </a:r>
            <a:endParaRPr lang="en-CA" altLang="fr-FR" sz="2800" dirty="0"/>
          </a:p>
        </p:txBody>
      </p:sp>
      <p:sp>
        <p:nvSpPr>
          <p:cNvPr id="7" name="Espace réservé du contenu 2"/>
          <p:cNvSpPr>
            <a:spLocks noGrp="1"/>
          </p:cNvSpPr>
          <p:nvPr>
            <p:ph idx="1"/>
          </p:nvPr>
        </p:nvSpPr>
        <p:spPr>
          <a:xfrm>
            <a:off x="323850" y="1125538"/>
            <a:ext cx="8362950" cy="5614987"/>
          </a:xfrm>
        </p:spPr>
        <p:txBody>
          <a:bodyPr/>
          <a:lstStyle/>
          <a:p>
            <a:pPr marL="0" indent="0">
              <a:buFontTx/>
              <a:buNone/>
            </a:pPr>
            <a:r>
              <a:rPr lang="fr-CA" altLang="fr-FR" sz="2000" b="1" dirty="0" smtClean="0"/>
              <a:t>     3.1 Administration</a:t>
            </a:r>
          </a:p>
          <a:p>
            <a:pPr marL="0" indent="0">
              <a:buFontTx/>
              <a:buNone/>
            </a:pPr>
            <a:endParaRPr lang="fr-CA" altLang="fr-FR" sz="2000" b="1" dirty="0" smtClean="0"/>
          </a:p>
          <a:p>
            <a:pPr marL="0" indent="0">
              <a:buFontTx/>
              <a:buNone/>
            </a:pPr>
            <a:r>
              <a:rPr lang="fr-CA" altLang="fr-FR" sz="1900" dirty="0" smtClean="0"/>
              <a:t>     A)   </a:t>
            </a:r>
            <a:r>
              <a:rPr lang="fr-CA" altLang="fr-FR" sz="1900" u="sng" dirty="0" smtClean="0"/>
              <a:t>Le ou avant le 21 septembre 2001</a:t>
            </a:r>
          </a:p>
          <a:p>
            <a:pPr marL="895350" indent="-533400">
              <a:buFontTx/>
              <a:buNone/>
            </a:pPr>
            <a:r>
              <a:rPr lang="fr-CA" altLang="fr-FR" sz="1900" dirty="0" smtClean="0"/>
              <a:t>       Le C.M.K. établit un processus ouvert et juste pour une allocation initiale des propriétés en question, qui saura satisfaire le Ministre et donnera un droit de refus aux locataires de chaque propriété, tant que les locataires respectent un bail </a:t>
            </a:r>
            <a:r>
              <a:rPr lang="fr-CA" altLang="fr-FR" sz="1900" dirty="0" smtClean="0"/>
              <a:t>écrit. </a:t>
            </a:r>
            <a:endParaRPr lang="fr-CA" altLang="fr-FR" sz="1900" dirty="0" smtClean="0"/>
          </a:p>
          <a:p>
            <a:pPr marL="0" indent="0">
              <a:buFontTx/>
              <a:buNone/>
            </a:pPr>
            <a:endParaRPr lang="fr-CA" altLang="fr-FR" sz="1900" dirty="0" smtClean="0"/>
          </a:p>
          <a:p>
            <a:pPr marL="361950" indent="0">
              <a:buFontTx/>
              <a:buNone/>
            </a:pPr>
            <a:r>
              <a:rPr lang="en-CA" altLang="fr-FR" sz="1900" u="sng" dirty="0" smtClean="0"/>
              <a:t>Le </a:t>
            </a:r>
            <a:r>
              <a:rPr lang="en-CA" altLang="fr-FR" sz="1900" u="sng" dirty="0" err="1" smtClean="0"/>
              <a:t>ou</a:t>
            </a:r>
            <a:r>
              <a:rPr lang="en-CA" altLang="fr-FR" sz="1900" u="sng" dirty="0" smtClean="0"/>
              <a:t> </a:t>
            </a:r>
            <a:r>
              <a:rPr lang="en-CA" altLang="fr-FR" sz="1900" u="sng" dirty="0" err="1" smtClean="0"/>
              <a:t>avant</a:t>
            </a:r>
            <a:r>
              <a:rPr lang="en-CA" altLang="fr-FR" sz="1900" u="sng" dirty="0" smtClean="0"/>
              <a:t> le 12 </a:t>
            </a:r>
            <a:r>
              <a:rPr lang="en-CA" altLang="fr-FR" sz="1900" u="sng" dirty="0" err="1" smtClean="0"/>
              <a:t>décembre</a:t>
            </a:r>
            <a:r>
              <a:rPr lang="en-CA" altLang="fr-FR" sz="1900" u="sng" dirty="0" smtClean="0"/>
              <a:t> 2001</a:t>
            </a:r>
            <a:r>
              <a:rPr lang="en-CA" altLang="fr-FR" sz="1900" dirty="0" smtClean="0"/>
              <a:t>, le </a:t>
            </a:r>
            <a:r>
              <a:rPr lang="en-CA" altLang="fr-FR" sz="1900" dirty="0" err="1" smtClean="0"/>
              <a:t>Conseil</a:t>
            </a:r>
            <a:r>
              <a:rPr lang="en-CA" altLang="fr-FR" sz="1900" dirty="0" smtClean="0"/>
              <a:t> </a:t>
            </a:r>
            <a:r>
              <a:rPr lang="en-CA" altLang="fr-FR" sz="1900" dirty="0" err="1" smtClean="0"/>
              <a:t>devra</a:t>
            </a:r>
            <a:r>
              <a:rPr lang="en-CA" altLang="fr-FR" sz="1900" dirty="0" smtClean="0"/>
              <a:t> implanter </a:t>
            </a:r>
            <a:r>
              <a:rPr lang="en-CA" altLang="fr-FR" sz="1900" dirty="0" err="1" smtClean="0"/>
              <a:t>ce</a:t>
            </a:r>
            <a:r>
              <a:rPr lang="en-CA" altLang="fr-FR" sz="1900" dirty="0" smtClean="0"/>
              <a:t> </a:t>
            </a:r>
            <a:r>
              <a:rPr lang="en-CA" altLang="fr-FR" sz="1900" dirty="0" err="1" smtClean="0"/>
              <a:t>processus</a:t>
            </a:r>
            <a:r>
              <a:rPr lang="en-CA" altLang="fr-FR" sz="1900" dirty="0" smtClean="0"/>
              <a:t> </a:t>
            </a:r>
            <a:r>
              <a:rPr lang="en-CA" altLang="fr-FR" sz="1900" dirty="0" err="1" smtClean="0"/>
              <a:t>d’allocation</a:t>
            </a:r>
            <a:r>
              <a:rPr lang="en-CA" altLang="fr-FR" sz="1900" dirty="0" smtClean="0"/>
              <a:t> </a:t>
            </a:r>
            <a:r>
              <a:rPr lang="en-CA" altLang="fr-FR" sz="1900" dirty="0" err="1" smtClean="0"/>
              <a:t>primaire</a:t>
            </a:r>
            <a:r>
              <a:rPr lang="en-CA" altLang="fr-FR" sz="1900" dirty="0" smtClean="0"/>
              <a:t>. </a:t>
            </a:r>
            <a:endParaRPr lang="en-CA" altLang="fr-FR" sz="1900" dirty="0" smtClean="0"/>
          </a:p>
          <a:p>
            <a:pPr marL="0" indent="0">
              <a:buFontTx/>
              <a:buNone/>
            </a:pPr>
            <a:endParaRPr lang="en-CA" altLang="fr-FR" sz="1900" dirty="0"/>
          </a:p>
          <a:p>
            <a:pPr marL="895350" indent="-533400">
              <a:buFontTx/>
              <a:buNone/>
            </a:pPr>
            <a:r>
              <a:rPr lang="en-CA" altLang="fr-FR" sz="1900" dirty="0" smtClean="0"/>
              <a:t>B)    </a:t>
            </a:r>
            <a:r>
              <a:rPr lang="en-CA" altLang="fr-FR" sz="1900" u="sng" dirty="0" smtClean="0"/>
              <a:t>Le </a:t>
            </a:r>
            <a:r>
              <a:rPr lang="en-CA" altLang="fr-FR" sz="1900" u="sng" dirty="0" err="1" smtClean="0"/>
              <a:t>ou</a:t>
            </a:r>
            <a:r>
              <a:rPr lang="en-CA" altLang="fr-FR" sz="1900" u="sng" dirty="0" smtClean="0"/>
              <a:t> </a:t>
            </a:r>
            <a:r>
              <a:rPr lang="en-CA" altLang="fr-FR" sz="1900" u="sng" dirty="0" err="1" smtClean="0"/>
              <a:t>avant</a:t>
            </a:r>
            <a:r>
              <a:rPr lang="en-CA" altLang="fr-FR" sz="1900" u="sng" dirty="0" smtClean="0"/>
              <a:t> le 21 mars 2001</a:t>
            </a:r>
            <a:r>
              <a:rPr lang="en-CA" altLang="fr-FR" sz="1900" dirty="0" smtClean="0"/>
              <a:t>, le </a:t>
            </a:r>
            <a:r>
              <a:rPr lang="en-CA" altLang="fr-FR" sz="1900" dirty="0" err="1" smtClean="0"/>
              <a:t>Conseil</a:t>
            </a:r>
            <a:r>
              <a:rPr lang="en-CA" altLang="fr-FR" sz="1900" dirty="0" smtClean="0"/>
              <a:t> </a:t>
            </a:r>
            <a:r>
              <a:rPr lang="en-CA" altLang="fr-FR" sz="1900" dirty="0" err="1" smtClean="0"/>
              <a:t>devra</a:t>
            </a:r>
            <a:r>
              <a:rPr lang="en-CA" altLang="fr-FR" sz="1900" dirty="0" smtClean="0"/>
              <a:t> </a:t>
            </a:r>
            <a:r>
              <a:rPr lang="en-CA" altLang="fr-FR" sz="1900" dirty="0" err="1" smtClean="0"/>
              <a:t>allouer</a:t>
            </a:r>
            <a:r>
              <a:rPr lang="en-CA" altLang="fr-FR" sz="1900" dirty="0" smtClean="0"/>
              <a:t> </a:t>
            </a:r>
            <a:r>
              <a:rPr lang="en-CA" altLang="fr-FR" sz="1900" dirty="0" err="1" smtClean="0"/>
              <a:t>chaque</a:t>
            </a:r>
            <a:r>
              <a:rPr lang="en-CA" altLang="fr-FR" sz="1900" dirty="0" smtClean="0"/>
              <a:t> </a:t>
            </a:r>
            <a:r>
              <a:rPr lang="en-CA" altLang="fr-FR" sz="1900" dirty="0" err="1" smtClean="0"/>
              <a:t>propriété</a:t>
            </a:r>
            <a:r>
              <a:rPr lang="en-CA" altLang="fr-FR" sz="1900" dirty="0" smtClean="0"/>
              <a:t> </a:t>
            </a:r>
            <a:r>
              <a:rPr lang="en-CA" altLang="fr-FR" sz="1900" dirty="0" err="1" smtClean="0"/>
              <a:t>mentionnée</a:t>
            </a:r>
            <a:r>
              <a:rPr lang="en-CA" altLang="fr-FR" sz="1900" dirty="0" smtClean="0"/>
              <a:t> </a:t>
            </a:r>
            <a:r>
              <a:rPr lang="en-CA" altLang="fr-FR" sz="1900" dirty="0" err="1" smtClean="0"/>
              <a:t>dans</a:t>
            </a:r>
            <a:r>
              <a:rPr lang="en-CA" altLang="fr-FR" sz="1900" dirty="0" smtClean="0"/>
              <a:t> le 2.1.1 du PMA </a:t>
            </a:r>
            <a:r>
              <a:rPr lang="en-CA" altLang="fr-FR" sz="1900" dirty="0" err="1" smtClean="0"/>
              <a:t>tel</a:t>
            </a:r>
            <a:r>
              <a:rPr lang="en-CA" altLang="fr-FR" sz="1900" dirty="0" smtClean="0"/>
              <a:t> que </a:t>
            </a:r>
            <a:r>
              <a:rPr lang="en-CA" altLang="fr-FR" sz="1900" dirty="0" err="1" smtClean="0"/>
              <a:t>modifié</a:t>
            </a:r>
            <a:r>
              <a:rPr lang="en-CA" altLang="fr-FR" sz="1900" dirty="0" smtClean="0"/>
              <a:t> et </a:t>
            </a:r>
            <a:r>
              <a:rPr lang="en-CA" altLang="fr-FR" sz="1900" dirty="0" err="1" smtClean="0"/>
              <a:t>conforme</a:t>
            </a:r>
            <a:r>
              <a:rPr lang="en-CA" altLang="fr-FR" sz="1900" dirty="0" smtClean="0"/>
              <a:t> avec le </a:t>
            </a:r>
            <a:r>
              <a:rPr lang="en-CA" altLang="fr-FR" sz="1900" dirty="0" err="1" smtClean="0"/>
              <a:t>processus</a:t>
            </a:r>
            <a:r>
              <a:rPr lang="en-CA" altLang="fr-FR" sz="1900" dirty="0" smtClean="0"/>
              <a:t> </a:t>
            </a:r>
            <a:r>
              <a:rPr lang="en-CA" altLang="fr-FR" sz="1900" dirty="0" err="1" smtClean="0"/>
              <a:t>d’allocation</a:t>
            </a:r>
            <a:r>
              <a:rPr lang="en-CA" altLang="fr-FR" sz="1900" dirty="0" smtClean="0"/>
              <a:t> initial </a:t>
            </a:r>
            <a:r>
              <a:rPr lang="en-CA" altLang="fr-FR" sz="1900" dirty="0" err="1" smtClean="0"/>
              <a:t>fourni</a:t>
            </a:r>
            <a:r>
              <a:rPr lang="en-CA" altLang="fr-FR" sz="1900" dirty="0" smtClean="0"/>
              <a:t> </a:t>
            </a:r>
            <a:r>
              <a:rPr lang="en-CA" altLang="fr-FR" sz="1900" dirty="0" err="1" smtClean="0"/>
              <a:t>dans</a:t>
            </a:r>
            <a:r>
              <a:rPr lang="en-CA" altLang="fr-FR" sz="1900" dirty="0" smtClean="0"/>
              <a:t> le 3.1 (a)</a:t>
            </a:r>
            <a:endParaRPr lang="fr-CA" altLang="fr-FR" sz="1900" dirty="0" smtClean="0"/>
          </a:p>
        </p:txBody>
      </p:sp>
    </p:spTree>
    <p:extLst>
      <p:ext uri="{BB962C8B-B14F-4D97-AF65-F5344CB8AC3E}">
        <p14:creationId xmlns:p14="http://schemas.microsoft.com/office/powerpoint/2010/main" val="339565457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9661250|-6926519|-3161487|-10379576|-10856873|INAC / AANC&quot;,&quot;Id&quot;:&quot;578795323533352f046df1a0&quot;,&quot;SmartGridHorizontal&quot;:0,&quot;LinkedExcelSources&quot;:{},&quot;LinkedProjectSources&quot;:{}}"/>
</p:tagLst>
</file>

<file path=ppt/theme/theme1.xml><?xml version="1.0" encoding="utf-8"?>
<a:theme xmlns:a="http://schemas.openxmlformats.org/drawingml/2006/main" name="Standard_white">
  <a:themeElements>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fontScheme name="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25836</TotalTime>
  <Words>1066</Words>
  <Application>Microsoft Office PowerPoint</Application>
  <PresentationFormat>On-screen Show (4:3)</PresentationFormat>
  <Paragraphs>167</Paragraphs>
  <Slides>15</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Times New Roman</vt:lpstr>
      <vt:lpstr>Verdana</vt:lpstr>
      <vt:lpstr>Wingdings</vt:lpstr>
      <vt:lpstr>Standard_white</vt:lpstr>
      <vt:lpstr>PowerPoint Presentation</vt:lpstr>
      <vt:lpstr>CONTENU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Le cas de Jean-Roch Simon</vt:lpstr>
      <vt:lpstr>PowerPoint Presentation</vt:lpstr>
      <vt:lpstr>PowerPoint Presentation</vt:lpstr>
    </vt:vector>
  </TitlesOfParts>
  <Manager>Ray Luoma</Manager>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Alain Giroux</dc:creator>
  <cp:lastModifiedBy>Gabrielle</cp:lastModifiedBy>
  <cp:revision>641</cp:revision>
  <cp:lastPrinted>2016-11-14T21:04:25Z</cp:lastPrinted>
  <dcterms:created xsi:type="dcterms:W3CDTF">2007-03-13T16:30:24Z</dcterms:created>
  <dcterms:modified xsi:type="dcterms:W3CDTF">2018-05-06T19:56:18Z</dcterms:modified>
</cp:coreProperties>
</file>